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03"/>
  </p:notesMasterIdLst>
  <p:handoutMasterIdLst>
    <p:handoutMasterId r:id="rId104"/>
  </p:handoutMasterIdLst>
  <p:sldIdLst>
    <p:sldId id="331" r:id="rId5"/>
    <p:sldId id="2101" r:id="rId6"/>
    <p:sldId id="2102" r:id="rId7"/>
    <p:sldId id="2138" r:id="rId8"/>
    <p:sldId id="2140" r:id="rId9"/>
    <p:sldId id="2097" r:id="rId10"/>
    <p:sldId id="2093" r:id="rId11"/>
    <p:sldId id="1614" r:id="rId12"/>
    <p:sldId id="1615" r:id="rId13"/>
    <p:sldId id="2117" r:id="rId14"/>
    <p:sldId id="2095" r:id="rId15"/>
    <p:sldId id="1505" r:id="rId16"/>
    <p:sldId id="1523" r:id="rId17"/>
    <p:sldId id="1503" r:id="rId18"/>
    <p:sldId id="1504" r:id="rId19"/>
    <p:sldId id="1522" r:id="rId20"/>
    <p:sldId id="1506" r:id="rId21"/>
    <p:sldId id="1509" r:id="rId22"/>
    <p:sldId id="1511" r:id="rId23"/>
    <p:sldId id="1515" r:id="rId24"/>
    <p:sldId id="1516" r:id="rId25"/>
    <p:sldId id="1507" r:id="rId26"/>
    <p:sldId id="1524" r:id="rId27"/>
    <p:sldId id="1513" r:id="rId28"/>
    <p:sldId id="2112" r:id="rId29"/>
    <p:sldId id="1512" r:id="rId30"/>
    <p:sldId id="1514" r:id="rId31"/>
    <p:sldId id="2099" r:id="rId32"/>
    <p:sldId id="2104" r:id="rId33"/>
    <p:sldId id="2120" r:id="rId34"/>
    <p:sldId id="2121" r:id="rId35"/>
    <p:sldId id="2125" r:id="rId36"/>
    <p:sldId id="2122" r:id="rId37"/>
    <p:sldId id="2123" r:id="rId38"/>
    <p:sldId id="2114" r:id="rId39"/>
    <p:sldId id="2115" r:id="rId40"/>
    <p:sldId id="2116" r:id="rId41"/>
    <p:sldId id="2124" r:id="rId42"/>
    <p:sldId id="2129" r:id="rId43"/>
    <p:sldId id="2128" r:id="rId44"/>
    <p:sldId id="2126" r:id="rId45"/>
    <p:sldId id="2127" r:id="rId46"/>
    <p:sldId id="2130" r:id="rId47"/>
    <p:sldId id="2131" r:id="rId48"/>
    <p:sldId id="2132" r:id="rId49"/>
    <p:sldId id="2133" r:id="rId50"/>
    <p:sldId id="2135" r:id="rId51"/>
    <p:sldId id="2134" r:id="rId52"/>
    <p:sldId id="2136" r:id="rId53"/>
    <p:sldId id="2137" r:id="rId54"/>
    <p:sldId id="2119" r:id="rId55"/>
    <p:sldId id="2100" r:id="rId56"/>
    <p:sldId id="2143" r:id="rId57"/>
    <p:sldId id="2098" r:id="rId58"/>
    <p:sldId id="341" r:id="rId59"/>
    <p:sldId id="333" r:id="rId60"/>
    <p:sldId id="339" r:id="rId61"/>
    <p:sldId id="340" r:id="rId62"/>
    <p:sldId id="345" r:id="rId63"/>
    <p:sldId id="348" r:id="rId64"/>
    <p:sldId id="349" r:id="rId65"/>
    <p:sldId id="350" r:id="rId66"/>
    <p:sldId id="372" r:id="rId67"/>
    <p:sldId id="371" r:id="rId68"/>
    <p:sldId id="353" r:id="rId69"/>
    <p:sldId id="354" r:id="rId70"/>
    <p:sldId id="355" r:id="rId71"/>
    <p:sldId id="356" r:id="rId72"/>
    <p:sldId id="357" r:id="rId73"/>
    <p:sldId id="342" r:id="rId74"/>
    <p:sldId id="365" r:id="rId75"/>
    <p:sldId id="366" r:id="rId76"/>
    <p:sldId id="367" r:id="rId77"/>
    <p:sldId id="2141" r:id="rId78"/>
    <p:sldId id="343" r:id="rId79"/>
    <p:sldId id="368" r:id="rId80"/>
    <p:sldId id="2105" r:id="rId81"/>
    <p:sldId id="2111" r:id="rId82"/>
    <p:sldId id="2106" r:id="rId83"/>
    <p:sldId id="2107" r:id="rId84"/>
    <p:sldId id="2108" r:id="rId85"/>
    <p:sldId id="2109" r:id="rId86"/>
    <p:sldId id="260" r:id="rId87"/>
    <p:sldId id="261" r:id="rId88"/>
    <p:sldId id="262" r:id="rId89"/>
    <p:sldId id="264" r:id="rId90"/>
    <p:sldId id="265" r:id="rId91"/>
    <p:sldId id="266" r:id="rId92"/>
    <p:sldId id="267" r:id="rId93"/>
    <p:sldId id="268" r:id="rId94"/>
    <p:sldId id="269" r:id="rId95"/>
    <p:sldId id="270" r:id="rId96"/>
    <p:sldId id="271" r:id="rId97"/>
    <p:sldId id="272" r:id="rId98"/>
    <p:sldId id="273" r:id="rId99"/>
    <p:sldId id="274" r:id="rId100"/>
    <p:sldId id="336" r:id="rId101"/>
    <p:sldId id="338" r:id="rId10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3044" autoAdjust="0"/>
  </p:normalViewPr>
  <p:slideViewPr>
    <p:cSldViewPr snapToGrid="0" showGuides="1">
      <p:cViewPr varScale="1">
        <p:scale>
          <a:sx n="58" d="100"/>
          <a:sy n="58" d="100"/>
        </p:scale>
        <p:origin x="1360" y="60"/>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5/22/2023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5/22/2023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62325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155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4452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22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5/22/2023 11:56 AM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19750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dirty="0"/>
              <a:t>curl -</a:t>
            </a:r>
            <a:r>
              <a:rPr lang="en-US" dirty="0" err="1"/>
              <a:t>i</a:t>
            </a:r>
            <a:r>
              <a:rPr lang="en-US" dirty="0"/>
              <a:t> -X POST -H "Content-Type: application/</a:t>
            </a:r>
            <a:r>
              <a:rPr lang="en-US" dirty="0" err="1"/>
              <a:t>json</a:t>
            </a:r>
            <a:r>
              <a:rPr lang="en-US" dirty="0"/>
              <a:t>" -d '{"key1":"value1"}' http://invokeLambda-403835603.ap-southeast-2.elb.amazonaws.com/lambda/alb2lambda</a:t>
            </a:r>
            <a:endParaRPr lang="th-TH" dirty="0"/>
          </a:p>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1131795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932063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68616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2437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04210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308611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006938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64683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118024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92745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419628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423035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807538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099670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1118618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936425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218915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488258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63804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838404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186830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26528522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1431075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936208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1792487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141448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1099234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4273963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4253809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046919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2214572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0687606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365803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2398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96387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5/22/2023 11:56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74623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emf"/><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3.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tiff"/><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jpg"/><Relationship Id="rId26" Type="http://schemas.openxmlformats.org/officeDocument/2006/relationships/hyperlink" Target="https://creativecommons.org/licenses/by/4.0/" TargetMode="External"/><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hyperlink" Target="https://angular.io/presskit" TargetMode="External"/><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56.jp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2.jpg"/><Relationship Id="rId2" Type="http://schemas.openxmlformats.org/officeDocument/2006/relationships/image" Target="../media/image89.jpg"/><Relationship Id="rId1" Type="http://schemas.openxmlformats.org/officeDocument/2006/relationships/slideLayout" Target="../slideLayouts/slideLayout29.xml"/><Relationship Id="rId6" Type="http://schemas.openxmlformats.org/officeDocument/2006/relationships/image" Target="../media/image88.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docs.aws.amazon.com/signer/latest/developerguide/Welcome.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atalog.us-east-1.prod.workshops.aws/workshops/d03316be-3c29-49db-8dc3-eb196c1778c9/en-US/chapter3" TargetMode="External"/><Relationship Id="rId2" Type="http://schemas.openxmlformats.org/officeDocument/2006/relationships/hyperlink" Target="https://ecsworkshop.com/" TargetMode="External"/><Relationship Id="rId1" Type="http://schemas.openxmlformats.org/officeDocument/2006/relationships/slideLayout" Target="../slideLayouts/slideLayout4.xml"/><Relationship Id="rId6" Type="http://schemas.openxmlformats.org/officeDocument/2006/relationships/hyperlink" Target="https://aws.amazon.com/getting-started/decision-guides/containers-on-aws-how-to-choose/?ref=gs&amp;id=m3" TargetMode="External"/><Relationship Id="rId5" Type="http://schemas.openxmlformats.org/officeDocument/2006/relationships/hyperlink" Target="https://aws.amazon.com/getting-started/?trk=ep_card" TargetMode="External"/><Relationship Id="rId4" Type="http://schemas.openxmlformats.org/officeDocument/2006/relationships/hyperlink" Target="https://aws.amazon.com/th/events/events-content/?awsf.filter-series=*all&amp;awsf.filter-session-type=*all&amp;awsf.filter-level=*all&amp;awsf.filter-topic=*all&amp;awsf.filter-industry=*all&amp;awsf.filter-language=language%23english&amp;awsm.page-cards=1&amp;cards.q=IAM&amp;cards.q_operator=AN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4.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6.xml"/><Relationship Id="rId1" Type="http://schemas.openxmlformats.org/officeDocument/2006/relationships/slideLayout" Target="../slideLayouts/slideLayout29.xml"/><Relationship Id="rId5" Type="http://schemas.openxmlformats.org/officeDocument/2006/relationships/hyperlink" Target="https://aws.amazon.com/blogs/compute/creating-a-scalable-serverless-import-process-for-amazon-dynamodb/" TargetMode="Externa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docs.aws.amazon.com/lambda/latest/dg/lambda-concurrency.html"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hyperlink" Target="https://aws.amazon.com/training/?trk=ep_card" TargetMode="External"/><Relationship Id="rId3" Type="http://schemas.openxmlformats.org/officeDocument/2006/relationships/hyperlink" Target="https://aws.amazon.com/getting-started/decision-guides/serverless-or-kubernetes-on-aws-how-to-choose/?ref=gs&amp;id=m2" TargetMode="External"/><Relationship Id="rId7" Type="http://schemas.openxmlformats.org/officeDocument/2006/relationships/hyperlink" Target="https://workshops.aw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ww.youtube.com/user/AmazonWebServices/Cloud" TargetMode="External"/><Relationship Id="rId5" Type="http://schemas.openxmlformats.org/officeDocument/2006/relationships/hyperlink" Target="https://www.youtube.com/@AWSEventsChannel" TargetMode="External"/><Relationship Id="rId4" Type="http://schemas.openxmlformats.org/officeDocument/2006/relationships/hyperlink" Target="https://www.youtube.com/@AWSOnlineTechTalks" TargetMode="External"/><Relationship Id="rId9" Type="http://schemas.openxmlformats.org/officeDocument/2006/relationships/hyperlink" Target="https://kodekloud.com/courses/amazon-elastic-container-service-aws-ec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kodekloud.com/courses/docker-for-the-absolute-beginn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0.svg"/><Relationship Id="rId7"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0.svg"/><Relationship Id="rId7"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22.svg"/><Relationship Id="rId5" Type="http://schemas.openxmlformats.org/officeDocument/2006/relationships/image" Target="../media/image112.png"/><Relationship Id="rId10"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13.svg"/></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12" Type="http://schemas.openxmlformats.org/officeDocument/2006/relationships/image" Target="../media/image116.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5.png"/><Relationship Id="rId5" Type="http://schemas.openxmlformats.org/officeDocument/2006/relationships/image" Target="../media/image125.svg"/><Relationship Id="rId10" Type="http://schemas.openxmlformats.org/officeDocument/2006/relationships/image" Target="../media/image114.png"/><Relationship Id="rId4" Type="http://schemas.openxmlformats.org/officeDocument/2006/relationships/image" Target="../media/image124.png"/><Relationship Id="rId9" Type="http://schemas.openxmlformats.org/officeDocument/2006/relationships/image" Target="../media/image113.svg"/></Relationships>
</file>

<file path=ppt/slides/_rels/slide62.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5.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18.sv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20.sv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6.svg"/><Relationship Id="rId11" Type="http://schemas.openxmlformats.org/officeDocument/2006/relationships/image" Target="../media/image118.svg"/><Relationship Id="rId5" Type="http://schemas.openxmlformats.org/officeDocument/2006/relationships/image" Target="../media/image135.png"/><Relationship Id="rId15" Type="http://schemas.openxmlformats.org/officeDocument/2006/relationships/image" Target="../media/image141.svg"/><Relationship Id="rId10" Type="http://schemas.openxmlformats.org/officeDocument/2006/relationships/image" Target="../media/image117.pn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0.png"/></Relationships>
</file>

<file path=ppt/slides/_rels/slide7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 Id="rId9" Type="http://schemas.openxmlformats.org/officeDocument/2006/relationships/image" Target="../media/image145.svg"/></Relationships>
</file>

<file path=ppt/slides/_rels/slide7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2.png"/><Relationship Id="rId7" Type="http://schemas.openxmlformats.org/officeDocument/2006/relationships/image" Target="../media/image14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3.svg"/><Relationship Id="rId9" Type="http://schemas.openxmlformats.org/officeDocument/2006/relationships/image" Target="../media/image1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9.xml"/><Relationship Id="rId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9.xml"/><Relationship Id="rId5" Type="http://schemas.openxmlformats.org/officeDocument/2006/relationships/image" Target="../media/image167.png"/><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1.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Serverless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EC35F50-39F8-81BB-D70A-76D70CD2473F}"/>
              </a:ext>
            </a:extLst>
          </p:cNvPr>
          <p:cNvSpPr>
            <a:spLocks noGrp="1"/>
          </p:cNvSpPr>
          <p:nvPr>
            <p:ph type="title"/>
          </p:nvPr>
        </p:nvSpPr>
        <p:spPr>
          <a:xfrm>
            <a:off x="557784" y="492371"/>
            <a:ext cx="13514832" cy="1371600"/>
          </a:xfrm>
        </p:spPr>
        <p:txBody>
          <a:bodyPr/>
          <a:lstStyle/>
          <a:p>
            <a:r>
              <a:rPr lang="en-US" b="1" i="0" dirty="0">
                <a:effectLst/>
                <a:latin typeface="-apple-system"/>
              </a:rPr>
              <a:t>AWS LAMBDA BEST PRACTICES</a:t>
            </a:r>
            <a:br>
              <a:rPr lang="en-US" b="1" i="0" dirty="0">
                <a:effectLst/>
                <a:latin typeface="-apple-system"/>
              </a:rPr>
            </a:br>
            <a:endParaRPr lang="th-TH" dirty="0"/>
          </a:p>
        </p:txBody>
      </p:sp>
      <p:sp>
        <p:nvSpPr>
          <p:cNvPr id="6" name="กล่องข้อความ 5">
            <a:extLst>
              <a:ext uri="{FF2B5EF4-FFF2-40B4-BE49-F238E27FC236}">
                <a16:creationId xmlns:a16="http://schemas.microsoft.com/office/drawing/2014/main" id="{8AE5C975-B56C-935E-996B-53011C0AF331}"/>
              </a:ext>
            </a:extLst>
          </p:cNvPr>
          <p:cNvSpPr txBox="1"/>
          <p:nvPr/>
        </p:nvSpPr>
        <p:spPr>
          <a:xfrm>
            <a:off x="1388125" y="1631043"/>
            <a:ext cx="11622796" cy="4967514"/>
          </a:xfrm>
          <a:prstGeom prst="rect">
            <a:avLst/>
          </a:prstGeom>
          <a:noFill/>
        </p:spPr>
        <p:txBody>
          <a:bodyPr wrap="square">
            <a:spAutoFit/>
          </a:bodyPr>
          <a:lstStyle/>
          <a:p>
            <a:pPr algn="just"/>
            <a:r>
              <a:rPr lang="en-US" b="1" i="1" dirty="0">
                <a:effectLst/>
                <a:latin typeface="-apple-system"/>
              </a:rPr>
              <a:t>Right language, Small functions and Trigger type</a:t>
            </a:r>
            <a:endParaRPr lang="en-US" b="1" i="0" dirty="0">
              <a:effectLst/>
              <a:latin typeface="-apple-system"/>
            </a:endParaRPr>
          </a:p>
          <a:p>
            <a:pPr algn="just"/>
            <a:r>
              <a:rPr lang="en-US" b="0" i="0" dirty="0">
                <a:effectLst/>
                <a:latin typeface="-apple-system"/>
              </a:rPr>
              <a:t>AWS Lambda natively supports various programming languages like Java, Go, PowerShell, Node.js, C#, Python, and Ruby code. Lambda also provides </a:t>
            </a:r>
            <a:r>
              <a:rPr lang="en-US" b="1" i="0" dirty="0">
                <a:effectLst/>
                <a:latin typeface="-apple-system"/>
              </a:rPr>
              <a:t>Runtime API</a:t>
            </a:r>
            <a:r>
              <a:rPr lang="en-US" b="0" i="0" dirty="0">
                <a:effectLst/>
                <a:latin typeface="-apple-system"/>
              </a:rPr>
              <a:t> which allows you to use any additional programming languages to create your functions. When choosing a language for your function, please consider your use case and the language's strengths.</a:t>
            </a:r>
          </a:p>
          <a:p>
            <a:pPr algn="just"/>
            <a:endParaRPr lang="en-US" b="0" i="0" dirty="0">
              <a:effectLst/>
              <a:latin typeface="-apple-system"/>
            </a:endParaRPr>
          </a:p>
          <a:p>
            <a:pPr algn="just"/>
            <a:r>
              <a:rPr lang="en-US" b="0" i="0" dirty="0">
                <a:effectLst/>
                <a:latin typeface="-apple-system"/>
              </a:rPr>
              <a:t>AWS Lambda is designed to run </a:t>
            </a:r>
            <a:r>
              <a:rPr lang="en-US" b="0" i="1" dirty="0">
                <a:effectLst/>
                <a:latin typeface="-apple-system"/>
              </a:rPr>
              <a:t>small, focused functions</a:t>
            </a:r>
            <a:r>
              <a:rPr lang="en-US" b="0" i="0" dirty="0">
                <a:effectLst/>
                <a:latin typeface="-apple-system"/>
              </a:rPr>
              <a:t>. When building your functions, try to keep them as small as possible and focused on a single task. This makes it easier to test, deploy, and maintain your code. </a:t>
            </a:r>
            <a:r>
              <a:rPr lang="en-US" b="0" i="0" dirty="0">
                <a:solidFill>
                  <a:srgbClr val="FFC000"/>
                </a:solidFill>
                <a:effectLst/>
                <a:latin typeface="-apple-system"/>
              </a:rPr>
              <a:t>Please note that you can run Lambda functions for </a:t>
            </a:r>
            <a:r>
              <a:rPr lang="en-US" b="0" i="1" dirty="0">
                <a:solidFill>
                  <a:srgbClr val="FFC000"/>
                </a:solidFill>
                <a:effectLst/>
                <a:latin typeface="-apple-system"/>
              </a:rPr>
              <a:t>only 15 minutes</a:t>
            </a:r>
            <a:r>
              <a:rPr lang="en-US" b="0" i="0" dirty="0">
                <a:effectLst/>
                <a:latin typeface="-apple-system"/>
              </a:rPr>
              <a:t>.</a:t>
            </a:r>
          </a:p>
        </p:txBody>
      </p:sp>
    </p:spTree>
    <p:extLst>
      <p:ext uri="{BB962C8B-B14F-4D97-AF65-F5344CB8AC3E}">
        <p14:creationId xmlns:p14="http://schemas.microsoft.com/office/powerpoint/2010/main" val="10385149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057899"/>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95" y="3413342"/>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a:cxnSpLocks/>
          </p:cNvCxnSpPr>
          <p:nvPr/>
        </p:nvCxnSpPr>
        <p:spPr>
          <a:xfrm>
            <a:off x="876494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a:cxnSpLocks/>
          </p:cNvCxnSpPr>
          <p:nvPr/>
        </p:nvCxnSpPr>
        <p:spPr>
          <a:xfrm>
            <a:off x="629193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a:cxnSpLocks/>
          </p:cNvCxnSpPr>
          <p:nvPr/>
        </p:nvCxnSpPr>
        <p:spPr>
          <a:xfrm>
            <a:off x="3799149"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0018" y="2577868"/>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4320019" y="2577867"/>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126" y="3348646"/>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4914" y="3459004"/>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7924" y="3331500"/>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2">
            <a:extLst>
              <a:ext uri="{FF2B5EF4-FFF2-40B4-BE49-F238E27FC236}">
                <a16:creationId xmlns:a16="http://schemas.microsoft.com/office/drawing/2014/main" id="{3B4270B3-546C-4012-FEDC-603D3C4DEB95}"/>
              </a:ext>
            </a:extLst>
          </p:cNvPr>
          <p:cNvSpPr txBox="1">
            <a:spLocks noGrp="1"/>
          </p:cNvSpPr>
          <p:nvPr>
            <p:ph type="title"/>
          </p:nvPr>
        </p:nvSpPr>
        <p:spPr>
          <a:xfrm>
            <a:off x="1383368" y="787345"/>
            <a:ext cx="10069830" cy="596958"/>
          </a:xfrm>
          <a:prstGeom prst="rect">
            <a:avLst/>
          </a:prstGeom>
        </p:spPr>
        <p:txBody>
          <a:bodyPr vert="horz" wrap="square" lIns="0" tIns="12065" rIns="0" bIns="0" rtlCol="0">
            <a:spAutoFit/>
          </a:bodyPr>
          <a:lstStyle/>
          <a:p>
            <a:pPr marL="12700">
              <a:lnSpc>
                <a:spcPct val="100000"/>
              </a:lnSpc>
              <a:spcBef>
                <a:spcPts val="95"/>
              </a:spcBef>
            </a:pPr>
            <a:r>
              <a:rPr spc="100" dirty="0"/>
              <a:t>A</a:t>
            </a:r>
            <a:r>
              <a:rPr spc="-140" dirty="0"/>
              <a:t> </a:t>
            </a:r>
            <a:r>
              <a:rPr dirty="0"/>
              <a:t>basic</a:t>
            </a:r>
            <a:r>
              <a:rPr spc="-145" dirty="0"/>
              <a:t> </a:t>
            </a:r>
            <a:r>
              <a:rPr spc="-30" dirty="0"/>
              <a:t>serverless</a:t>
            </a:r>
            <a:r>
              <a:rPr spc="-140" dirty="0"/>
              <a:t> </a:t>
            </a:r>
            <a:r>
              <a:rPr dirty="0"/>
              <a:t>web</a:t>
            </a:r>
            <a:r>
              <a:rPr spc="-140" dirty="0"/>
              <a:t> </a:t>
            </a:r>
            <a:r>
              <a:rPr spc="-10" dirty="0"/>
              <a:t>application</a:t>
            </a:r>
          </a:p>
        </p:txBody>
      </p:sp>
      <p:grpSp>
        <p:nvGrpSpPr>
          <p:cNvPr id="52" name="object 3">
            <a:extLst>
              <a:ext uri="{FF2B5EF4-FFF2-40B4-BE49-F238E27FC236}">
                <a16:creationId xmlns:a16="http://schemas.microsoft.com/office/drawing/2014/main" id="{C51CD187-4A55-7EAC-F080-2F0DF8AF7750}"/>
              </a:ext>
            </a:extLst>
          </p:cNvPr>
          <p:cNvGrpSpPr/>
          <p:nvPr/>
        </p:nvGrpSpPr>
        <p:grpSpPr>
          <a:xfrm>
            <a:off x="3045416" y="2226636"/>
            <a:ext cx="9390380" cy="4167504"/>
            <a:chOff x="2030348" y="1681352"/>
            <a:chExt cx="9390380" cy="4167504"/>
          </a:xfrm>
        </p:grpSpPr>
        <p:pic>
          <p:nvPicPr>
            <p:cNvPr id="53" name="object 4">
              <a:extLst>
                <a:ext uri="{FF2B5EF4-FFF2-40B4-BE49-F238E27FC236}">
                  <a16:creationId xmlns:a16="http://schemas.microsoft.com/office/drawing/2014/main" id="{B7C9F724-6696-89DE-AD60-B71710E65127}"/>
                </a:ext>
              </a:extLst>
            </p:cNvPr>
            <p:cNvPicPr/>
            <p:nvPr/>
          </p:nvPicPr>
          <p:blipFill>
            <a:blip r:embed="rId2" cstate="print"/>
            <a:stretch>
              <a:fillRect/>
            </a:stretch>
          </p:blipFill>
          <p:spPr>
            <a:xfrm>
              <a:off x="4802123" y="4628388"/>
              <a:ext cx="621791" cy="621792"/>
            </a:xfrm>
            <a:prstGeom prst="rect">
              <a:avLst/>
            </a:prstGeom>
          </p:spPr>
        </p:pic>
        <p:pic>
          <p:nvPicPr>
            <p:cNvPr id="54" name="object 5">
              <a:extLst>
                <a:ext uri="{FF2B5EF4-FFF2-40B4-BE49-F238E27FC236}">
                  <a16:creationId xmlns:a16="http://schemas.microsoft.com/office/drawing/2014/main" id="{70A17CAF-A34F-D8E8-38B7-7F41E4127F36}"/>
                </a:ext>
              </a:extLst>
            </p:cNvPr>
            <p:cNvPicPr/>
            <p:nvPr/>
          </p:nvPicPr>
          <p:blipFill>
            <a:blip r:embed="rId3" cstate="print"/>
            <a:stretch>
              <a:fillRect/>
            </a:stretch>
          </p:blipFill>
          <p:spPr>
            <a:xfrm>
              <a:off x="3226307" y="4636007"/>
              <a:ext cx="621792" cy="621792"/>
            </a:xfrm>
            <a:prstGeom prst="rect">
              <a:avLst/>
            </a:prstGeom>
          </p:spPr>
        </p:pic>
        <p:sp>
          <p:nvSpPr>
            <p:cNvPr id="55" name="object 6">
              <a:extLst>
                <a:ext uri="{FF2B5EF4-FFF2-40B4-BE49-F238E27FC236}">
                  <a16:creationId xmlns:a16="http://schemas.microsoft.com/office/drawing/2014/main" id="{DFCD667E-5D35-59D2-5829-332086DC72C3}"/>
                </a:ext>
              </a:extLst>
            </p:cNvPr>
            <p:cNvSpPr/>
            <p:nvPr/>
          </p:nvSpPr>
          <p:spPr>
            <a:xfrm>
              <a:off x="2039873" y="1690877"/>
              <a:ext cx="9371330" cy="4148454"/>
            </a:xfrm>
            <a:custGeom>
              <a:avLst/>
              <a:gdLst/>
              <a:ahLst/>
              <a:cxnLst/>
              <a:rect l="l" t="t" r="r" b="b"/>
              <a:pathLst>
                <a:path w="9371330" h="4148454">
                  <a:moveTo>
                    <a:pt x="0" y="4148328"/>
                  </a:moveTo>
                  <a:lnTo>
                    <a:pt x="9371076" y="4148328"/>
                  </a:lnTo>
                  <a:lnTo>
                    <a:pt x="9371076" y="0"/>
                  </a:lnTo>
                  <a:lnTo>
                    <a:pt x="0" y="0"/>
                  </a:lnTo>
                  <a:lnTo>
                    <a:pt x="0" y="4148328"/>
                  </a:lnTo>
                  <a:close/>
                </a:path>
              </a:pathLst>
            </a:custGeom>
            <a:ln w="19050">
              <a:solidFill>
                <a:srgbClr val="F9F9F9"/>
              </a:solidFill>
            </a:ln>
          </p:spPr>
          <p:txBody>
            <a:bodyPr wrap="square" lIns="0" tIns="0" rIns="0" bIns="0" rtlCol="0"/>
            <a:lstStyle/>
            <a:p>
              <a:endParaRPr/>
            </a:p>
          </p:txBody>
        </p:sp>
      </p:grpSp>
      <p:sp>
        <p:nvSpPr>
          <p:cNvPr id="56" name="object 7">
            <a:extLst>
              <a:ext uri="{FF2B5EF4-FFF2-40B4-BE49-F238E27FC236}">
                <a16:creationId xmlns:a16="http://schemas.microsoft.com/office/drawing/2014/main" id="{992FB1D1-2160-7381-F3F3-B244ED856C9C}"/>
              </a:ext>
            </a:extLst>
          </p:cNvPr>
          <p:cNvSpPr txBox="1"/>
          <p:nvPr/>
        </p:nvSpPr>
        <p:spPr>
          <a:xfrm>
            <a:off x="3498934" y="2303217"/>
            <a:ext cx="730250" cy="193675"/>
          </a:xfrm>
          <a:prstGeom prst="rect">
            <a:avLst/>
          </a:prstGeom>
        </p:spPr>
        <p:txBody>
          <a:bodyPr vert="horz" wrap="square" lIns="0" tIns="13335" rIns="0" bIns="0" rtlCol="0">
            <a:spAutoFit/>
          </a:bodyPr>
          <a:lstStyle/>
          <a:p>
            <a:pPr marL="12700">
              <a:lnSpc>
                <a:spcPct val="100000"/>
              </a:lnSpc>
              <a:spcBef>
                <a:spcPts val="105"/>
              </a:spcBef>
            </a:pPr>
            <a:r>
              <a:rPr sz="1100" spc="75" dirty="0">
                <a:solidFill>
                  <a:srgbClr val="F9F9F9"/>
                </a:solidFill>
                <a:latin typeface="Trebuchet MS"/>
                <a:cs typeface="Trebuchet MS"/>
              </a:rPr>
              <a:t>AWS</a:t>
            </a:r>
            <a:r>
              <a:rPr sz="1100" spc="-50" dirty="0">
                <a:solidFill>
                  <a:srgbClr val="F9F9F9"/>
                </a:solidFill>
                <a:latin typeface="Trebuchet MS"/>
                <a:cs typeface="Trebuchet MS"/>
              </a:rPr>
              <a:t> </a:t>
            </a:r>
            <a:r>
              <a:rPr sz="1100" spc="-10" dirty="0">
                <a:solidFill>
                  <a:srgbClr val="F9F9F9"/>
                </a:solidFill>
                <a:latin typeface="Trebuchet MS"/>
                <a:cs typeface="Trebuchet MS"/>
              </a:rPr>
              <a:t>Cloud</a:t>
            </a:r>
            <a:endParaRPr sz="1100">
              <a:latin typeface="Trebuchet MS"/>
              <a:cs typeface="Trebuchet MS"/>
            </a:endParaRPr>
          </a:p>
        </p:txBody>
      </p:sp>
      <p:grpSp>
        <p:nvGrpSpPr>
          <p:cNvPr id="57" name="object 8">
            <a:extLst>
              <a:ext uri="{FF2B5EF4-FFF2-40B4-BE49-F238E27FC236}">
                <a16:creationId xmlns:a16="http://schemas.microsoft.com/office/drawing/2014/main" id="{D491AC8F-A86F-6FD0-108D-811084423A46}"/>
              </a:ext>
            </a:extLst>
          </p:cNvPr>
          <p:cNvGrpSpPr/>
          <p:nvPr/>
        </p:nvGrpSpPr>
        <p:grpSpPr>
          <a:xfrm>
            <a:off x="2608409" y="2240288"/>
            <a:ext cx="9661525" cy="3652520"/>
            <a:chOff x="1593341" y="1695004"/>
            <a:chExt cx="9661525" cy="3652520"/>
          </a:xfrm>
        </p:grpSpPr>
        <p:pic>
          <p:nvPicPr>
            <p:cNvPr id="58" name="object 9">
              <a:extLst>
                <a:ext uri="{FF2B5EF4-FFF2-40B4-BE49-F238E27FC236}">
                  <a16:creationId xmlns:a16="http://schemas.microsoft.com/office/drawing/2014/main" id="{41E4DBAB-88EA-EC35-071F-4972171F6318}"/>
                </a:ext>
              </a:extLst>
            </p:cNvPr>
            <p:cNvPicPr/>
            <p:nvPr/>
          </p:nvPicPr>
          <p:blipFill>
            <a:blip r:embed="rId4" cstate="print"/>
            <a:stretch>
              <a:fillRect/>
            </a:stretch>
          </p:blipFill>
          <p:spPr>
            <a:xfrm>
              <a:off x="2044004" y="1695004"/>
              <a:ext cx="241770" cy="241447"/>
            </a:xfrm>
            <a:prstGeom prst="rect">
              <a:avLst/>
            </a:prstGeom>
          </p:spPr>
        </p:pic>
        <p:sp>
          <p:nvSpPr>
            <p:cNvPr id="59" name="object 10">
              <a:extLst>
                <a:ext uri="{FF2B5EF4-FFF2-40B4-BE49-F238E27FC236}">
                  <a16:creationId xmlns:a16="http://schemas.microsoft.com/office/drawing/2014/main" id="{79196F5A-E6E4-4888-2986-0660A13ACD12}"/>
                </a:ext>
              </a:extLst>
            </p:cNvPr>
            <p:cNvSpPr/>
            <p:nvPr/>
          </p:nvSpPr>
          <p:spPr>
            <a:xfrm>
              <a:off x="3848862" y="4884927"/>
              <a:ext cx="955040" cy="110489"/>
            </a:xfrm>
            <a:custGeom>
              <a:avLst/>
              <a:gdLst/>
              <a:ahLst/>
              <a:cxnLst/>
              <a:rect l="l" t="t" r="r" b="b"/>
              <a:pathLst>
                <a:path w="955039" h="110489">
                  <a:moveTo>
                    <a:pt x="62991" y="0"/>
                  </a:moveTo>
                  <a:lnTo>
                    <a:pt x="59054" y="3556"/>
                  </a:lnTo>
                  <a:lnTo>
                    <a:pt x="0" y="55118"/>
                  </a:lnTo>
                  <a:lnTo>
                    <a:pt x="59054" y="106680"/>
                  </a:lnTo>
                  <a:lnTo>
                    <a:pt x="62991" y="110236"/>
                  </a:lnTo>
                  <a:lnTo>
                    <a:pt x="68961" y="109855"/>
                  </a:lnTo>
                  <a:lnTo>
                    <a:pt x="72389" y="105791"/>
                  </a:lnTo>
                  <a:lnTo>
                    <a:pt x="75946" y="101854"/>
                  </a:lnTo>
                  <a:lnTo>
                    <a:pt x="75564" y="95885"/>
                  </a:lnTo>
                  <a:lnTo>
                    <a:pt x="71500" y="92456"/>
                  </a:lnTo>
                  <a:lnTo>
                    <a:pt x="39714" y="64643"/>
                  </a:lnTo>
                  <a:lnTo>
                    <a:pt x="14477" y="64643"/>
                  </a:lnTo>
                  <a:lnTo>
                    <a:pt x="14477" y="45593"/>
                  </a:lnTo>
                  <a:lnTo>
                    <a:pt x="39714" y="45593"/>
                  </a:lnTo>
                  <a:lnTo>
                    <a:pt x="71500" y="17780"/>
                  </a:lnTo>
                  <a:lnTo>
                    <a:pt x="75564" y="14351"/>
                  </a:lnTo>
                  <a:lnTo>
                    <a:pt x="75946" y="8382"/>
                  </a:lnTo>
                  <a:lnTo>
                    <a:pt x="72389" y="4445"/>
                  </a:lnTo>
                  <a:lnTo>
                    <a:pt x="68961" y="381"/>
                  </a:lnTo>
                  <a:lnTo>
                    <a:pt x="62991" y="0"/>
                  </a:lnTo>
                  <a:close/>
                </a:path>
                <a:path w="955039" h="110489">
                  <a:moveTo>
                    <a:pt x="925827" y="55118"/>
                  </a:moveTo>
                  <a:lnTo>
                    <a:pt x="879221" y="95885"/>
                  </a:lnTo>
                  <a:lnTo>
                    <a:pt x="878839" y="101854"/>
                  </a:lnTo>
                  <a:lnTo>
                    <a:pt x="882268" y="105791"/>
                  </a:lnTo>
                  <a:lnTo>
                    <a:pt x="885698" y="109855"/>
                  </a:lnTo>
                  <a:lnTo>
                    <a:pt x="891666" y="110236"/>
                  </a:lnTo>
                  <a:lnTo>
                    <a:pt x="943773" y="64643"/>
                  </a:lnTo>
                  <a:lnTo>
                    <a:pt x="940180" y="64643"/>
                  </a:lnTo>
                  <a:lnTo>
                    <a:pt x="940180" y="62230"/>
                  </a:lnTo>
                  <a:lnTo>
                    <a:pt x="933958" y="62230"/>
                  </a:lnTo>
                  <a:lnTo>
                    <a:pt x="925827" y="55118"/>
                  </a:lnTo>
                  <a:close/>
                </a:path>
                <a:path w="955039"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955039" h="110489">
                  <a:moveTo>
                    <a:pt x="914937" y="45593"/>
                  </a:moveTo>
                  <a:lnTo>
                    <a:pt x="39714" y="45593"/>
                  </a:lnTo>
                  <a:lnTo>
                    <a:pt x="28828" y="55118"/>
                  </a:lnTo>
                  <a:lnTo>
                    <a:pt x="39714" y="64643"/>
                  </a:lnTo>
                  <a:lnTo>
                    <a:pt x="914937" y="64643"/>
                  </a:lnTo>
                  <a:lnTo>
                    <a:pt x="925827" y="55118"/>
                  </a:lnTo>
                  <a:lnTo>
                    <a:pt x="914937" y="45593"/>
                  </a:lnTo>
                  <a:close/>
                </a:path>
                <a:path w="955039" h="110489">
                  <a:moveTo>
                    <a:pt x="943773" y="45593"/>
                  </a:moveTo>
                  <a:lnTo>
                    <a:pt x="940180" y="45593"/>
                  </a:lnTo>
                  <a:lnTo>
                    <a:pt x="940180" y="64643"/>
                  </a:lnTo>
                  <a:lnTo>
                    <a:pt x="943773" y="64643"/>
                  </a:lnTo>
                  <a:lnTo>
                    <a:pt x="954659" y="55118"/>
                  </a:lnTo>
                  <a:lnTo>
                    <a:pt x="943773" y="45593"/>
                  </a:lnTo>
                  <a:close/>
                </a:path>
                <a:path w="955039" h="110489">
                  <a:moveTo>
                    <a:pt x="20700" y="48006"/>
                  </a:moveTo>
                  <a:lnTo>
                    <a:pt x="20700" y="62230"/>
                  </a:lnTo>
                  <a:lnTo>
                    <a:pt x="28828" y="55118"/>
                  </a:lnTo>
                  <a:lnTo>
                    <a:pt x="20700" y="48006"/>
                  </a:lnTo>
                  <a:close/>
                </a:path>
                <a:path w="955039" h="110489">
                  <a:moveTo>
                    <a:pt x="28828" y="55118"/>
                  </a:moveTo>
                  <a:lnTo>
                    <a:pt x="20700" y="62230"/>
                  </a:lnTo>
                  <a:lnTo>
                    <a:pt x="36957" y="62230"/>
                  </a:lnTo>
                  <a:lnTo>
                    <a:pt x="28828" y="55118"/>
                  </a:lnTo>
                  <a:close/>
                </a:path>
                <a:path w="955039" h="110489">
                  <a:moveTo>
                    <a:pt x="933958" y="48006"/>
                  </a:moveTo>
                  <a:lnTo>
                    <a:pt x="925827" y="55118"/>
                  </a:lnTo>
                  <a:lnTo>
                    <a:pt x="933958" y="62230"/>
                  </a:lnTo>
                  <a:lnTo>
                    <a:pt x="933958" y="48006"/>
                  </a:lnTo>
                  <a:close/>
                </a:path>
                <a:path w="955039" h="110489">
                  <a:moveTo>
                    <a:pt x="940180" y="48006"/>
                  </a:moveTo>
                  <a:lnTo>
                    <a:pt x="933958" y="48006"/>
                  </a:lnTo>
                  <a:lnTo>
                    <a:pt x="933958" y="62230"/>
                  </a:lnTo>
                  <a:lnTo>
                    <a:pt x="940180" y="62230"/>
                  </a:lnTo>
                  <a:lnTo>
                    <a:pt x="940180" y="48006"/>
                  </a:lnTo>
                  <a:close/>
                </a:path>
                <a:path w="955039" h="110489">
                  <a:moveTo>
                    <a:pt x="36957" y="48006"/>
                  </a:moveTo>
                  <a:lnTo>
                    <a:pt x="20700" y="48006"/>
                  </a:lnTo>
                  <a:lnTo>
                    <a:pt x="28828" y="55118"/>
                  </a:lnTo>
                  <a:lnTo>
                    <a:pt x="36957" y="48006"/>
                  </a:lnTo>
                  <a:close/>
                </a:path>
                <a:path w="955039" h="110489">
                  <a:moveTo>
                    <a:pt x="891666" y="0"/>
                  </a:moveTo>
                  <a:lnTo>
                    <a:pt x="885698" y="381"/>
                  </a:lnTo>
                  <a:lnTo>
                    <a:pt x="882268" y="4445"/>
                  </a:lnTo>
                  <a:lnTo>
                    <a:pt x="878839" y="8382"/>
                  </a:lnTo>
                  <a:lnTo>
                    <a:pt x="879221" y="14351"/>
                  </a:lnTo>
                  <a:lnTo>
                    <a:pt x="925827" y="55118"/>
                  </a:lnTo>
                  <a:lnTo>
                    <a:pt x="933958" y="48006"/>
                  </a:lnTo>
                  <a:lnTo>
                    <a:pt x="940180" y="48006"/>
                  </a:lnTo>
                  <a:lnTo>
                    <a:pt x="940180" y="45593"/>
                  </a:lnTo>
                  <a:lnTo>
                    <a:pt x="943773" y="45593"/>
                  </a:lnTo>
                  <a:lnTo>
                    <a:pt x="891666" y="0"/>
                  </a:lnTo>
                  <a:close/>
                </a:path>
              </a:pathLst>
            </a:custGeom>
            <a:solidFill>
              <a:srgbClr val="8FA7C4"/>
            </a:solidFill>
          </p:spPr>
          <p:txBody>
            <a:bodyPr wrap="square" lIns="0" tIns="0" rIns="0" bIns="0" rtlCol="0"/>
            <a:lstStyle/>
            <a:p>
              <a:endParaRPr/>
            </a:p>
          </p:txBody>
        </p:sp>
        <p:pic>
          <p:nvPicPr>
            <p:cNvPr id="60" name="object 11">
              <a:extLst>
                <a:ext uri="{FF2B5EF4-FFF2-40B4-BE49-F238E27FC236}">
                  <a16:creationId xmlns:a16="http://schemas.microsoft.com/office/drawing/2014/main" id="{4A4E3C8B-8C9F-545B-796D-2EE3257E9C14}"/>
                </a:ext>
              </a:extLst>
            </p:cNvPr>
            <p:cNvPicPr/>
            <p:nvPr/>
          </p:nvPicPr>
          <p:blipFill>
            <a:blip r:embed="rId5" cstate="print"/>
            <a:stretch>
              <a:fillRect/>
            </a:stretch>
          </p:blipFill>
          <p:spPr>
            <a:xfrm>
              <a:off x="4011168" y="2604516"/>
              <a:ext cx="621791" cy="621791"/>
            </a:xfrm>
            <a:prstGeom prst="rect">
              <a:avLst/>
            </a:prstGeom>
          </p:spPr>
        </p:pic>
        <p:sp>
          <p:nvSpPr>
            <p:cNvPr id="61" name="object 12">
              <a:extLst>
                <a:ext uri="{FF2B5EF4-FFF2-40B4-BE49-F238E27FC236}">
                  <a16:creationId xmlns:a16="http://schemas.microsoft.com/office/drawing/2014/main" id="{0E31D4A4-5AF9-7E5C-4B32-6F5E86A71735}"/>
                </a:ext>
              </a:extLst>
            </p:cNvPr>
            <p:cNvSpPr/>
            <p:nvPr/>
          </p:nvSpPr>
          <p:spPr>
            <a:xfrm>
              <a:off x="1593342" y="2861055"/>
              <a:ext cx="5086985" cy="1612900"/>
            </a:xfrm>
            <a:custGeom>
              <a:avLst/>
              <a:gdLst/>
              <a:ahLst/>
              <a:cxnLst/>
              <a:rect l="l" t="t" r="r" b="b"/>
              <a:pathLst>
                <a:path w="5086984" h="1612900">
                  <a:moveTo>
                    <a:pt x="2418715" y="55118"/>
                  </a:moveTo>
                  <a:lnTo>
                    <a:pt x="2407818" y="45593"/>
                  </a:lnTo>
                  <a:lnTo>
                    <a:pt x="2359787" y="3556"/>
                  </a:lnTo>
                  <a:lnTo>
                    <a:pt x="2355850" y="0"/>
                  </a:lnTo>
                  <a:lnTo>
                    <a:pt x="2349754" y="381"/>
                  </a:lnTo>
                  <a:lnTo>
                    <a:pt x="2346325" y="4445"/>
                  </a:lnTo>
                  <a:lnTo>
                    <a:pt x="2342896" y="8382"/>
                  </a:lnTo>
                  <a:lnTo>
                    <a:pt x="2343277" y="14351"/>
                  </a:lnTo>
                  <a:lnTo>
                    <a:pt x="2378976" y="45593"/>
                  </a:lnTo>
                  <a:lnTo>
                    <a:pt x="39712" y="45593"/>
                  </a:lnTo>
                  <a:lnTo>
                    <a:pt x="71501" y="17780"/>
                  </a:lnTo>
                  <a:lnTo>
                    <a:pt x="75565" y="14351"/>
                  </a:lnTo>
                  <a:lnTo>
                    <a:pt x="75946" y="8382"/>
                  </a:lnTo>
                  <a:lnTo>
                    <a:pt x="72390" y="4445"/>
                  </a:lnTo>
                  <a:lnTo>
                    <a:pt x="68948" y="381"/>
                  </a:lnTo>
                  <a:lnTo>
                    <a:pt x="62979" y="0"/>
                  </a:lnTo>
                  <a:lnTo>
                    <a:pt x="59055" y="3556"/>
                  </a:lnTo>
                  <a:lnTo>
                    <a:pt x="0" y="55118"/>
                  </a:lnTo>
                  <a:lnTo>
                    <a:pt x="59055" y="106680"/>
                  </a:lnTo>
                  <a:lnTo>
                    <a:pt x="62979" y="110236"/>
                  </a:lnTo>
                  <a:lnTo>
                    <a:pt x="68948" y="109855"/>
                  </a:lnTo>
                  <a:lnTo>
                    <a:pt x="72390" y="105791"/>
                  </a:lnTo>
                  <a:lnTo>
                    <a:pt x="75946" y="101854"/>
                  </a:lnTo>
                  <a:lnTo>
                    <a:pt x="75565" y="95885"/>
                  </a:lnTo>
                  <a:lnTo>
                    <a:pt x="71501" y="92456"/>
                  </a:lnTo>
                  <a:lnTo>
                    <a:pt x="39712" y="64643"/>
                  </a:lnTo>
                  <a:lnTo>
                    <a:pt x="2378976" y="64643"/>
                  </a:lnTo>
                  <a:lnTo>
                    <a:pt x="2343277" y="95885"/>
                  </a:lnTo>
                  <a:lnTo>
                    <a:pt x="2342896" y="101854"/>
                  </a:lnTo>
                  <a:lnTo>
                    <a:pt x="2346325" y="105791"/>
                  </a:lnTo>
                  <a:lnTo>
                    <a:pt x="2349754" y="109855"/>
                  </a:lnTo>
                  <a:lnTo>
                    <a:pt x="2355850" y="110236"/>
                  </a:lnTo>
                  <a:lnTo>
                    <a:pt x="2359787" y="106680"/>
                  </a:lnTo>
                  <a:lnTo>
                    <a:pt x="2407818" y="64643"/>
                  </a:lnTo>
                  <a:lnTo>
                    <a:pt x="2418715" y="55118"/>
                  </a:lnTo>
                  <a:close/>
                </a:path>
                <a:path w="5086984" h="1612900">
                  <a:moveTo>
                    <a:pt x="5062728" y="1557782"/>
                  </a:moveTo>
                  <a:lnTo>
                    <a:pt x="5051818" y="1548257"/>
                  </a:lnTo>
                  <a:lnTo>
                    <a:pt x="5003673" y="1506220"/>
                  </a:lnTo>
                  <a:lnTo>
                    <a:pt x="4999736" y="1502664"/>
                  </a:lnTo>
                  <a:lnTo>
                    <a:pt x="4993754" y="1503045"/>
                  </a:lnTo>
                  <a:lnTo>
                    <a:pt x="4990338" y="1507109"/>
                  </a:lnTo>
                  <a:lnTo>
                    <a:pt x="4986782" y="1511046"/>
                  </a:lnTo>
                  <a:lnTo>
                    <a:pt x="4987163" y="1517015"/>
                  </a:lnTo>
                  <a:lnTo>
                    <a:pt x="4991227" y="1520444"/>
                  </a:lnTo>
                  <a:lnTo>
                    <a:pt x="5023002" y="1548257"/>
                  </a:lnTo>
                  <a:lnTo>
                    <a:pt x="4109085" y="1548257"/>
                  </a:lnTo>
                  <a:lnTo>
                    <a:pt x="4109085" y="68834"/>
                  </a:lnTo>
                  <a:lnTo>
                    <a:pt x="4090035" y="68834"/>
                  </a:lnTo>
                  <a:lnTo>
                    <a:pt x="4090035" y="1567307"/>
                  </a:lnTo>
                  <a:lnTo>
                    <a:pt x="5023002" y="1567307"/>
                  </a:lnTo>
                  <a:lnTo>
                    <a:pt x="4991227" y="1595120"/>
                  </a:lnTo>
                  <a:lnTo>
                    <a:pt x="4987163" y="1598549"/>
                  </a:lnTo>
                  <a:lnTo>
                    <a:pt x="4986782" y="1604518"/>
                  </a:lnTo>
                  <a:lnTo>
                    <a:pt x="4990338" y="1608455"/>
                  </a:lnTo>
                  <a:lnTo>
                    <a:pt x="4993754" y="1612519"/>
                  </a:lnTo>
                  <a:lnTo>
                    <a:pt x="4999736" y="1612900"/>
                  </a:lnTo>
                  <a:lnTo>
                    <a:pt x="5003673" y="1609344"/>
                  </a:lnTo>
                  <a:lnTo>
                    <a:pt x="5051818" y="1567307"/>
                  </a:lnTo>
                  <a:lnTo>
                    <a:pt x="5062728" y="1557782"/>
                  </a:lnTo>
                  <a:close/>
                </a:path>
                <a:path w="5086984" h="1612900">
                  <a:moveTo>
                    <a:pt x="5086985" y="55118"/>
                  </a:moveTo>
                  <a:lnTo>
                    <a:pt x="5076088" y="45593"/>
                  </a:lnTo>
                  <a:lnTo>
                    <a:pt x="5028057" y="3556"/>
                  </a:lnTo>
                  <a:lnTo>
                    <a:pt x="5024107" y="0"/>
                  </a:lnTo>
                  <a:lnTo>
                    <a:pt x="5018024" y="381"/>
                  </a:lnTo>
                  <a:lnTo>
                    <a:pt x="5014582" y="4445"/>
                  </a:lnTo>
                  <a:lnTo>
                    <a:pt x="5011153" y="8382"/>
                  </a:lnTo>
                  <a:lnTo>
                    <a:pt x="5011547" y="14351"/>
                  </a:lnTo>
                  <a:lnTo>
                    <a:pt x="5047246" y="45593"/>
                  </a:lnTo>
                  <a:lnTo>
                    <a:pt x="3080093" y="45593"/>
                  </a:lnTo>
                  <a:lnTo>
                    <a:pt x="3111881" y="17780"/>
                  </a:lnTo>
                  <a:lnTo>
                    <a:pt x="3115945" y="14351"/>
                  </a:lnTo>
                  <a:lnTo>
                    <a:pt x="3116326" y="8382"/>
                  </a:lnTo>
                  <a:lnTo>
                    <a:pt x="3112770" y="4445"/>
                  </a:lnTo>
                  <a:lnTo>
                    <a:pt x="3109341" y="381"/>
                  </a:lnTo>
                  <a:lnTo>
                    <a:pt x="3103372" y="0"/>
                  </a:lnTo>
                  <a:lnTo>
                    <a:pt x="3099435" y="3556"/>
                  </a:lnTo>
                  <a:lnTo>
                    <a:pt x="3040380" y="55118"/>
                  </a:lnTo>
                  <a:lnTo>
                    <a:pt x="3099435" y="106680"/>
                  </a:lnTo>
                  <a:lnTo>
                    <a:pt x="3103372" y="110236"/>
                  </a:lnTo>
                  <a:lnTo>
                    <a:pt x="3109341" y="109855"/>
                  </a:lnTo>
                  <a:lnTo>
                    <a:pt x="3112770" y="105791"/>
                  </a:lnTo>
                  <a:lnTo>
                    <a:pt x="3116326" y="101854"/>
                  </a:lnTo>
                  <a:lnTo>
                    <a:pt x="3115945" y="95885"/>
                  </a:lnTo>
                  <a:lnTo>
                    <a:pt x="3111881" y="92456"/>
                  </a:lnTo>
                  <a:lnTo>
                    <a:pt x="3080093" y="64643"/>
                  </a:lnTo>
                  <a:lnTo>
                    <a:pt x="5047246" y="64643"/>
                  </a:lnTo>
                  <a:lnTo>
                    <a:pt x="5011547" y="95885"/>
                  </a:lnTo>
                  <a:lnTo>
                    <a:pt x="5011153" y="101854"/>
                  </a:lnTo>
                  <a:lnTo>
                    <a:pt x="5014582" y="105791"/>
                  </a:lnTo>
                  <a:lnTo>
                    <a:pt x="5018024" y="109855"/>
                  </a:lnTo>
                  <a:lnTo>
                    <a:pt x="5024107" y="110236"/>
                  </a:lnTo>
                  <a:lnTo>
                    <a:pt x="5028057" y="106680"/>
                  </a:lnTo>
                  <a:lnTo>
                    <a:pt x="5076088" y="64643"/>
                  </a:lnTo>
                  <a:lnTo>
                    <a:pt x="5086985" y="55118"/>
                  </a:lnTo>
                  <a:close/>
                </a:path>
              </a:pathLst>
            </a:custGeom>
            <a:solidFill>
              <a:srgbClr val="8FA7C4"/>
            </a:solidFill>
          </p:spPr>
          <p:txBody>
            <a:bodyPr wrap="square" lIns="0" tIns="0" rIns="0" bIns="0" rtlCol="0"/>
            <a:lstStyle/>
            <a:p>
              <a:endParaRPr/>
            </a:p>
          </p:txBody>
        </p:sp>
        <p:sp>
          <p:nvSpPr>
            <p:cNvPr id="62" name="object 13">
              <a:extLst>
                <a:ext uri="{FF2B5EF4-FFF2-40B4-BE49-F238E27FC236}">
                  <a16:creationId xmlns:a16="http://schemas.microsoft.com/office/drawing/2014/main" id="{FD1B0C52-AC6B-56AE-EC9B-A9A870EE63BC}"/>
                </a:ext>
              </a:extLst>
            </p:cNvPr>
            <p:cNvSpPr/>
            <p:nvPr/>
          </p:nvSpPr>
          <p:spPr>
            <a:xfrm>
              <a:off x="6680453" y="3745229"/>
              <a:ext cx="2463165" cy="1565275"/>
            </a:xfrm>
            <a:custGeom>
              <a:avLst/>
              <a:gdLst/>
              <a:ahLst/>
              <a:cxnLst/>
              <a:rect l="l" t="t" r="r" b="b"/>
              <a:pathLst>
                <a:path w="2463165" h="1565275">
                  <a:moveTo>
                    <a:pt x="0" y="109093"/>
                  </a:moveTo>
                  <a:lnTo>
                    <a:pt x="8580" y="66651"/>
                  </a:lnTo>
                  <a:lnTo>
                    <a:pt x="31972" y="31972"/>
                  </a:lnTo>
                  <a:lnTo>
                    <a:pt x="66651" y="8580"/>
                  </a:lnTo>
                  <a:lnTo>
                    <a:pt x="109093" y="0"/>
                  </a:lnTo>
                  <a:lnTo>
                    <a:pt x="2353691" y="0"/>
                  </a:lnTo>
                  <a:lnTo>
                    <a:pt x="2396132" y="8580"/>
                  </a:lnTo>
                  <a:lnTo>
                    <a:pt x="2430811" y="31972"/>
                  </a:lnTo>
                  <a:lnTo>
                    <a:pt x="2454203" y="66651"/>
                  </a:lnTo>
                  <a:lnTo>
                    <a:pt x="2462784" y="109093"/>
                  </a:lnTo>
                  <a:lnTo>
                    <a:pt x="2462784" y="1456055"/>
                  </a:lnTo>
                  <a:lnTo>
                    <a:pt x="2454203" y="1498496"/>
                  </a:lnTo>
                  <a:lnTo>
                    <a:pt x="2430811" y="1533175"/>
                  </a:lnTo>
                  <a:lnTo>
                    <a:pt x="2396132" y="1556567"/>
                  </a:lnTo>
                  <a:lnTo>
                    <a:pt x="2353691"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63" name="object 14">
              <a:extLst>
                <a:ext uri="{FF2B5EF4-FFF2-40B4-BE49-F238E27FC236}">
                  <a16:creationId xmlns:a16="http://schemas.microsoft.com/office/drawing/2014/main" id="{215CF833-450A-8059-CCA9-64E3F00E8E79}"/>
                </a:ext>
              </a:extLst>
            </p:cNvPr>
            <p:cNvPicPr/>
            <p:nvPr/>
          </p:nvPicPr>
          <p:blipFill>
            <a:blip r:embed="rId6" cstate="print"/>
            <a:stretch>
              <a:fillRect/>
            </a:stretch>
          </p:blipFill>
          <p:spPr>
            <a:xfrm>
              <a:off x="7091171" y="3808476"/>
              <a:ext cx="361188" cy="361188"/>
            </a:xfrm>
            <a:prstGeom prst="rect">
              <a:avLst/>
            </a:prstGeom>
          </p:spPr>
        </p:pic>
        <p:pic>
          <p:nvPicPr>
            <p:cNvPr id="64" name="object 15">
              <a:extLst>
                <a:ext uri="{FF2B5EF4-FFF2-40B4-BE49-F238E27FC236}">
                  <a16:creationId xmlns:a16="http://schemas.microsoft.com/office/drawing/2014/main" id="{B71B75A4-7600-23EF-442B-EB6B3A7F23AD}"/>
                </a:ext>
              </a:extLst>
            </p:cNvPr>
            <p:cNvPicPr/>
            <p:nvPr/>
          </p:nvPicPr>
          <p:blipFill>
            <a:blip r:embed="rId7" cstate="print"/>
            <a:stretch>
              <a:fillRect/>
            </a:stretch>
          </p:blipFill>
          <p:spPr>
            <a:xfrm>
              <a:off x="8304275" y="3790188"/>
              <a:ext cx="359664" cy="359663"/>
            </a:xfrm>
            <a:prstGeom prst="rect">
              <a:avLst/>
            </a:prstGeom>
          </p:spPr>
        </p:pic>
        <p:pic>
          <p:nvPicPr>
            <p:cNvPr id="65" name="object 16">
              <a:extLst>
                <a:ext uri="{FF2B5EF4-FFF2-40B4-BE49-F238E27FC236}">
                  <a16:creationId xmlns:a16="http://schemas.microsoft.com/office/drawing/2014/main" id="{9435E8E1-5655-D738-5A51-C3E357219210}"/>
                </a:ext>
              </a:extLst>
            </p:cNvPr>
            <p:cNvPicPr/>
            <p:nvPr/>
          </p:nvPicPr>
          <p:blipFill>
            <a:blip r:embed="rId8" cstate="print"/>
            <a:stretch>
              <a:fillRect/>
            </a:stretch>
          </p:blipFill>
          <p:spPr>
            <a:xfrm>
              <a:off x="7091171" y="4579620"/>
              <a:ext cx="361188" cy="359663"/>
            </a:xfrm>
            <a:prstGeom prst="rect">
              <a:avLst/>
            </a:prstGeom>
          </p:spPr>
        </p:pic>
        <p:pic>
          <p:nvPicPr>
            <p:cNvPr id="66" name="object 17">
              <a:extLst>
                <a:ext uri="{FF2B5EF4-FFF2-40B4-BE49-F238E27FC236}">
                  <a16:creationId xmlns:a16="http://schemas.microsoft.com/office/drawing/2014/main" id="{FC035C07-8C22-7CCA-3C4F-79DF1687C8AF}"/>
                </a:ext>
              </a:extLst>
            </p:cNvPr>
            <p:cNvPicPr/>
            <p:nvPr/>
          </p:nvPicPr>
          <p:blipFill>
            <a:blip r:embed="rId9" cstate="print"/>
            <a:stretch>
              <a:fillRect/>
            </a:stretch>
          </p:blipFill>
          <p:spPr>
            <a:xfrm>
              <a:off x="6849087" y="4253738"/>
              <a:ext cx="851811" cy="115062"/>
            </a:xfrm>
            <a:prstGeom prst="rect">
              <a:avLst/>
            </a:prstGeom>
          </p:spPr>
        </p:pic>
        <p:pic>
          <p:nvPicPr>
            <p:cNvPr id="67" name="object 18">
              <a:extLst>
                <a:ext uri="{FF2B5EF4-FFF2-40B4-BE49-F238E27FC236}">
                  <a16:creationId xmlns:a16="http://schemas.microsoft.com/office/drawing/2014/main" id="{DFFC8B81-D8FA-170A-6B33-9F2BCB079570}"/>
                </a:ext>
              </a:extLst>
            </p:cNvPr>
            <p:cNvPicPr/>
            <p:nvPr/>
          </p:nvPicPr>
          <p:blipFill>
            <a:blip r:embed="rId10" cstate="print"/>
            <a:stretch>
              <a:fillRect/>
            </a:stretch>
          </p:blipFill>
          <p:spPr>
            <a:xfrm>
              <a:off x="6853555" y="5000243"/>
              <a:ext cx="847344" cy="115062"/>
            </a:xfrm>
            <a:prstGeom prst="rect">
              <a:avLst/>
            </a:prstGeom>
          </p:spPr>
        </p:pic>
        <p:pic>
          <p:nvPicPr>
            <p:cNvPr id="68" name="object 19">
              <a:extLst>
                <a:ext uri="{FF2B5EF4-FFF2-40B4-BE49-F238E27FC236}">
                  <a16:creationId xmlns:a16="http://schemas.microsoft.com/office/drawing/2014/main" id="{96F7B1CD-9E88-B2E7-78F0-1F53C236110F}"/>
                </a:ext>
              </a:extLst>
            </p:cNvPr>
            <p:cNvPicPr/>
            <p:nvPr/>
          </p:nvPicPr>
          <p:blipFill>
            <a:blip r:embed="rId11" cstate="print"/>
            <a:stretch>
              <a:fillRect/>
            </a:stretch>
          </p:blipFill>
          <p:spPr>
            <a:xfrm>
              <a:off x="8035289" y="4258817"/>
              <a:ext cx="907414" cy="144144"/>
            </a:xfrm>
            <a:prstGeom prst="rect">
              <a:avLst/>
            </a:prstGeom>
          </p:spPr>
        </p:pic>
        <p:pic>
          <p:nvPicPr>
            <p:cNvPr id="69" name="object 20">
              <a:extLst>
                <a:ext uri="{FF2B5EF4-FFF2-40B4-BE49-F238E27FC236}">
                  <a16:creationId xmlns:a16="http://schemas.microsoft.com/office/drawing/2014/main" id="{F9359520-52AB-3C0D-E902-B9DE32396F47}"/>
                </a:ext>
              </a:extLst>
            </p:cNvPr>
            <p:cNvPicPr/>
            <p:nvPr/>
          </p:nvPicPr>
          <p:blipFill>
            <a:blip r:embed="rId7" cstate="print"/>
            <a:stretch>
              <a:fillRect/>
            </a:stretch>
          </p:blipFill>
          <p:spPr>
            <a:xfrm>
              <a:off x="8304275" y="4561332"/>
              <a:ext cx="359664" cy="359663"/>
            </a:xfrm>
            <a:prstGeom prst="rect">
              <a:avLst/>
            </a:prstGeom>
          </p:spPr>
        </p:pic>
        <p:pic>
          <p:nvPicPr>
            <p:cNvPr id="70" name="object 21">
              <a:extLst>
                <a:ext uri="{FF2B5EF4-FFF2-40B4-BE49-F238E27FC236}">
                  <a16:creationId xmlns:a16="http://schemas.microsoft.com/office/drawing/2014/main" id="{D6FD6326-795C-BBA1-4300-B28401E2DFCF}"/>
                </a:ext>
              </a:extLst>
            </p:cNvPr>
            <p:cNvPicPr/>
            <p:nvPr/>
          </p:nvPicPr>
          <p:blipFill>
            <a:blip r:embed="rId12" cstate="print"/>
            <a:stretch>
              <a:fillRect/>
            </a:stretch>
          </p:blipFill>
          <p:spPr>
            <a:xfrm>
              <a:off x="8165555" y="4981956"/>
              <a:ext cx="644561" cy="115062"/>
            </a:xfrm>
            <a:prstGeom prst="rect">
              <a:avLst/>
            </a:prstGeom>
          </p:spPr>
        </p:pic>
        <p:pic>
          <p:nvPicPr>
            <p:cNvPr id="71" name="object 22">
              <a:extLst>
                <a:ext uri="{FF2B5EF4-FFF2-40B4-BE49-F238E27FC236}">
                  <a16:creationId xmlns:a16="http://schemas.microsoft.com/office/drawing/2014/main" id="{21CC3566-DB71-205D-917D-4EB9D4D4CA53}"/>
                </a:ext>
              </a:extLst>
            </p:cNvPr>
            <p:cNvPicPr/>
            <p:nvPr/>
          </p:nvPicPr>
          <p:blipFill>
            <a:blip r:embed="rId13" cstate="print"/>
            <a:stretch>
              <a:fillRect/>
            </a:stretch>
          </p:blipFill>
          <p:spPr>
            <a:xfrm>
              <a:off x="6783070" y="3380358"/>
              <a:ext cx="1014116" cy="144144"/>
            </a:xfrm>
            <a:prstGeom prst="rect">
              <a:avLst/>
            </a:prstGeom>
          </p:spPr>
        </p:pic>
        <p:sp>
          <p:nvSpPr>
            <p:cNvPr id="72" name="object 23">
              <a:extLst>
                <a:ext uri="{FF2B5EF4-FFF2-40B4-BE49-F238E27FC236}">
                  <a16:creationId xmlns:a16="http://schemas.microsoft.com/office/drawing/2014/main" id="{9A54FFCD-DFB6-A686-170F-6EFDF8A71AD0}"/>
                </a:ext>
              </a:extLst>
            </p:cNvPr>
            <p:cNvSpPr/>
            <p:nvPr/>
          </p:nvSpPr>
          <p:spPr>
            <a:xfrm>
              <a:off x="6680453" y="2125218"/>
              <a:ext cx="2443480" cy="1565275"/>
            </a:xfrm>
            <a:custGeom>
              <a:avLst/>
              <a:gdLst/>
              <a:ahLst/>
              <a:cxnLst/>
              <a:rect l="l" t="t" r="r" b="b"/>
              <a:pathLst>
                <a:path w="2443479" h="1565275">
                  <a:moveTo>
                    <a:pt x="0" y="109093"/>
                  </a:moveTo>
                  <a:lnTo>
                    <a:pt x="8580" y="66651"/>
                  </a:lnTo>
                  <a:lnTo>
                    <a:pt x="31972" y="31972"/>
                  </a:lnTo>
                  <a:lnTo>
                    <a:pt x="66651" y="8580"/>
                  </a:lnTo>
                  <a:lnTo>
                    <a:pt x="109093" y="0"/>
                  </a:lnTo>
                  <a:lnTo>
                    <a:pt x="2333879" y="0"/>
                  </a:lnTo>
                  <a:lnTo>
                    <a:pt x="2376320" y="8580"/>
                  </a:lnTo>
                  <a:lnTo>
                    <a:pt x="2410999" y="31972"/>
                  </a:lnTo>
                  <a:lnTo>
                    <a:pt x="2434391" y="66651"/>
                  </a:lnTo>
                  <a:lnTo>
                    <a:pt x="2442972" y="109093"/>
                  </a:lnTo>
                  <a:lnTo>
                    <a:pt x="2442972" y="1456055"/>
                  </a:lnTo>
                  <a:lnTo>
                    <a:pt x="2434391" y="1498496"/>
                  </a:lnTo>
                  <a:lnTo>
                    <a:pt x="2410999" y="1533175"/>
                  </a:lnTo>
                  <a:lnTo>
                    <a:pt x="2376320" y="1556567"/>
                  </a:lnTo>
                  <a:lnTo>
                    <a:pt x="2333879"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73" name="object 24">
              <a:extLst>
                <a:ext uri="{FF2B5EF4-FFF2-40B4-BE49-F238E27FC236}">
                  <a16:creationId xmlns:a16="http://schemas.microsoft.com/office/drawing/2014/main" id="{AD777C82-F1A9-5C84-3111-AC2C08C0EDE8}"/>
                </a:ext>
              </a:extLst>
            </p:cNvPr>
            <p:cNvPicPr/>
            <p:nvPr/>
          </p:nvPicPr>
          <p:blipFill>
            <a:blip r:embed="rId14" cstate="print"/>
            <a:stretch>
              <a:fillRect/>
            </a:stretch>
          </p:blipFill>
          <p:spPr>
            <a:xfrm>
              <a:off x="7106412" y="2188463"/>
              <a:ext cx="359664" cy="361188"/>
            </a:xfrm>
            <a:prstGeom prst="rect">
              <a:avLst/>
            </a:prstGeom>
          </p:spPr>
        </p:pic>
        <p:pic>
          <p:nvPicPr>
            <p:cNvPr id="74" name="object 25">
              <a:extLst>
                <a:ext uri="{FF2B5EF4-FFF2-40B4-BE49-F238E27FC236}">
                  <a16:creationId xmlns:a16="http://schemas.microsoft.com/office/drawing/2014/main" id="{4DDC59E3-C5AB-B6B1-51D1-7F8325B697FB}"/>
                </a:ext>
              </a:extLst>
            </p:cNvPr>
            <p:cNvPicPr/>
            <p:nvPr/>
          </p:nvPicPr>
          <p:blipFill>
            <a:blip r:embed="rId7" cstate="print"/>
            <a:stretch>
              <a:fillRect/>
            </a:stretch>
          </p:blipFill>
          <p:spPr>
            <a:xfrm>
              <a:off x="8313420" y="2170176"/>
              <a:ext cx="359664" cy="359663"/>
            </a:xfrm>
            <a:prstGeom prst="rect">
              <a:avLst/>
            </a:prstGeom>
          </p:spPr>
        </p:pic>
        <p:pic>
          <p:nvPicPr>
            <p:cNvPr id="75" name="object 26">
              <a:extLst>
                <a:ext uri="{FF2B5EF4-FFF2-40B4-BE49-F238E27FC236}">
                  <a16:creationId xmlns:a16="http://schemas.microsoft.com/office/drawing/2014/main" id="{79FE2074-36BE-2237-AD36-F08E7315EA26}"/>
                </a:ext>
              </a:extLst>
            </p:cNvPr>
            <p:cNvPicPr/>
            <p:nvPr/>
          </p:nvPicPr>
          <p:blipFill>
            <a:blip r:embed="rId7" cstate="print"/>
            <a:stretch>
              <a:fillRect/>
            </a:stretch>
          </p:blipFill>
          <p:spPr>
            <a:xfrm>
              <a:off x="7106412" y="2959608"/>
              <a:ext cx="359664" cy="359663"/>
            </a:xfrm>
            <a:prstGeom prst="rect">
              <a:avLst/>
            </a:prstGeom>
          </p:spPr>
        </p:pic>
        <p:pic>
          <p:nvPicPr>
            <p:cNvPr id="76" name="object 27">
              <a:extLst>
                <a:ext uri="{FF2B5EF4-FFF2-40B4-BE49-F238E27FC236}">
                  <a16:creationId xmlns:a16="http://schemas.microsoft.com/office/drawing/2014/main" id="{867A5703-9331-872B-1A58-DDAABCA31187}"/>
                </a:ext>
              </a:extLst>
            </p:cNvPr>
            <p:cNvPicPr/>
            <p:nvPr/>
          </p:nvPicPr>
          <p:blipFill>
            <a:blip r:embed="rId15" cstate="print"/>
            <a:stretch>
              <a:fillRect/>
            </a:stretch>
          </p:blipFill>
          <p:spPr>
            <a:xfrm>
              <a:off x="6780128" y="2633725"/>
              <a:ext cx="1018687" cy="144272"/>
            </a:xfrm>
            <a:prstGeom prst="rect">
              <a:avLst/>
            </a:prstGeom>
          </p:spPr>
        </p:pic>
        <p:pic>
          <p:nvPicPr>
            <p:cNvPr id="77" name="object 28">
              <a:extLst>
                <a:ext uri="{FF2B5EF4-FFF2-40B4-BE49-F238E27FC236}">
                  <a16:creationId xmlns:a16="http://schemas.microsoft.com/office/drawing/2014/main" id="{5D3B6D49-BA16-10FE-3847-EB501C450F12}"/>
                </a:ext>
              </a:extLst>
            </p:cNvPr>
            <p:cNvPicPr/>
            <p:nvPr/>
          </p:nvPicPr>
          <p:blipFill>
            <a:blip r:embed="rId16" cstate="print"/>
            <a:stretch>
              <a:fillRect/>
            </a:stretch>
          </p:blipFill>
          <p:spPr>
            <a:xfrm>
              <a:off x="7959597" y="2638805"/>
              <a:ext cx="1074293" cy="144145"/>
            </a:xfrm>
            <a:prstGeom prst="rect">
              <a:avLst/>
            </a:prstGeom>
          </p:spPr>
        </p:pic>
        <p:pic>
          <p:nvPicPr>
            <p:cNvPr id="78" name="object 29">
              <a:extLst>
                <a:ext uri="{FF2B5EF4-FFF2-40B4-BE49-F238E27FC236}">
                  <a16:creationId xmlns:a16="http://schemas.microsoft.com/office/drawing/2014/main" id="{2A81ED7B-D91C-523C-8BBA-33F2439906C7}"/>
                </a:ext>
              </a:extLst>
            </p:cNvPr>
            <p:cNvPicPr/>
            <p:nvPr/>
          </p:nvPicPr>
          <p:blipFill>
            <a:blip r:embed="rId7" cstate="print"/>
            <a:stretch>
              <a:fillRect/>
            </a:stretch>
          </p:blipFill>
          <p:spPr>
            <a:xfrm>
              <a:off x="8313420" y="2941319"/>
              <a:ext cx="359664" cy="359663"/>
            </a:xfrm>
            <a:prstGeom prst="rect">
              <a:avLst/>
            </a:prstGeom>
          </p:spPr>
        </p:pic>
        <p:pic>
          <p:nvPicPr>
            <p:cNvPr id="79" name="object 30">
              <a:extLst>
                <a:ext uri="{FF2B5EF4-FFF2-40B4-BE49-F238E27FC236}">
                  <a16:creationId xmlns:a16="http://schemas.microsoft.com/office/drawing/2014/main" id="{D4CF000B-996C-CE85-6068-B5CB7A2D1CBF}"/>
                </a:ext>
              </a:extLst>
            </p:cNvPr>
            <p:cNvPicPr/>
            <p:nvPr/>
          </p:nvPicPr>
          <p:blipFill>
            <a:blip r:embed="rId17" cstate="print"/>
            <a:stretch>
              <a:fillRect/>
            </a:stretch>
          </p:blipFill>
          <p:spPr>
            <a:xfrm>
              <a:off x="8090371" y="3362070"/>
              <a:ext cx="811439" cy="144144"/>
            </a:xfrm>
            <a:prstGeom prst="rect">
              <a:avLst/>
            </a:prstGeom>
          </p:spPr>
        </p:pic>
        <p:sp>
          <p:nvSpPr>
            <p:cNvPr id="80" name="object 31">
              <a:extLst>
                <a:ext uri="{FF2B5EF4-FFF2-40B4-BE49-F238E27FC236}">
                  <a16:creationId xmlns:a16="http://schemas.microsoft.com/office/drawing/2014/main" id="{EFE01485-452D-D9F2-3113-98C13A394593}"/>
                </a:ext>
              </a:extLst>
            </p:cNvPr>
            <p:cNvSpPr/>
            <p:nvPr/>
          </p:nvSpPr>
          <p:spPr>
            <a:xfrm>
              <a:off x="10011918" y="2152650"/>
              <a:ext cx="1233170" cy="3185160"/>
            </a:xfrm>
            <a:custGeom>
              <a:avLst/>
              <a:gdLst/>
              <a:ahLst/>
              <a:cxnLst/>
              <a:rect l="l" t="t" r="r" b="b"/>
              <a:pathLst>
                <a:path w="1233170" h="3185160">
                  <a:moveTo>
                    <a:pt x="0" y="113537"/>
                  </a:moveTo>
                  <a:lnTo>
                    <a:pt x="8917" y="69330"/>
                  </a:lnTo>
                  <a:lnTo>
                    <a:pt x="33242" y="33242"/>
                  </a:lnTo>
                  <a:lnTo>
                    <a:pt x="69330" y="8917"/>
                  </a:lnTo>
                  <a:lnTo>
                    <a:pt x="113537" y="0"/>
                  </a:lnTo>
                  <a:lnTo>
                    <a:pt x="1119377" y="0"/>
                  </a:lnTo>
                  <a:lnTo>
                    <a:pt x="1163585" y="8917"/>
                  </a:lnTo>
                  <a:lnTo>
                    <a:pt x="1199673" y="33242"/>
                  </a:lnTo>
                  <a:lnTo>
                    <a:pt x="1223998" y="69330"/>
                  </a:lnTo>
                  <a:lnTo>
                    <a:pt x="1232915" y="113537"/>
                  </a:lnTo>
                  <a:lnTo>
                    <a:pt x="1232915" y="3071622"/>
                  </a:lnTo>
                  <a:lnTo>
                    <a:pt x="1223998" y="3115829"/>
                  </a:lnTo>
                  <a:lnTo>
                    <a:pt x="1199673" y="3151917"/>
                  </a:lnTo>
                  <a:lnTo>
                    <a:pt x="1163585" y="3176242"/>
                  </a:lnTo>
                  <a:lnTo>
                    <a:pt x="1119377" y="3185160"/>
                  </a:lnTo>
                  <a:lnTo>
                    <a:pt x="113537" y="3185160"/>
                  </a:lnTo>
                  <a:lnTo>
                    <a:pt x="69330" y="3176242"/>
                  </a:lnTo>
                  <a:lnTo>
                    <a:pt x="33242" y="3151917"/>
                  </a:lnTo>
                  <a:lnTo>
                    <a:pt x="8917" y="3115829"/>
                  </a:lnTo>
                  <a:lnTo>
                    <a:pt x="0" y="3071622"/>
                  </a:lnTo>
                  <a:lnTo>
                    <a:pt x="0" y="113537"/>
                  </a:lnTo>
                  <a:close/>
                </a:path>
              </a:pathLst>
            </a:custGeom>
            <a:ln w="19050">
              <a:solidFill>
                <a:srgbClr val="FFFFFF"/>
              </a:solidFill>
            </a:ln>
          </p:spPr>
          <p:txBody>
            <a:bodyPr wrap="square" lIns="0" tIns="0" rIns="0" bIns="0" rtlCol="0"/>
            <a:lstStyle/>
            <a:p>
              <a:endParaRPr/>
            </a:p>
          </p:txBody>
        </p:sp>
      </p:grpSp>
      <p:sp>
        <p:nvSpPr>
          <p:cNvPr id="81" name="object 32">
            <a:extLst>
              <a:ext uri="{FF2B5EF4-FFF2-40B4-BE49-F238E27FC236}">
                <a16:creationId xmlns:a16="http://schemas.microsoft.com/office/drawing/2014/main" id="{BAA58006-F75B-AE4A-2AE3-4D62F0FE193C}"/>
              </a:ext>
            </a:extLst>
          </p:cNvPr>
          <p:cNvSpPr txBox="1"/>
          <p:nvPr/>
        </p:nvSpPr>
        <p:spPr>
          <a:xfrm>
            <a:off x="3832435" y="5869886"/>
            <a:ext cx="163576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10" dirty="0">
                <a:solidFill>
                  <a:srgbClr val="FFFFFF"/>
                </a:solidFill>
                <a:latin typeface="Trebuchet MS"/>
                <a:cs typeface="Trebuchet MS"/>
              </a:rPr>
              <a:t>CloudFront</a:t>
            </a:r>
            <a:endParaRPr sz="1400">
              <a:latin typeface="Trebuchet MS"/>
              <a:cs typeface="Trebuchet MS"/>
            </a:endParaRPr>
          </a:p>
        </p:txBody>
      </p:sp>
      <p:sp>
        <p:nvSpPr>
          <p:cNvPr id="82" name="object 33">
            <a:extLst>
              <a:ext uri="{FF2B5EF4-FFF2-40B4-BE49-F238E27FC236}">
                <a16:creationId xmlns:a16="http://schemas.microsoft.com/office/drawing/2014/main" id="{1BE11C48-F711-DA8A-8DDB-CF4BFC8E8C27}"/>
              </a:ext>
            </a:extLst>
          </p:cNvPr>
          <p:cNvSpPr txBox="1"/>
          <p:nvPr/>
        </p:nvSpPr>
        <p:spPr>
          <a:xfrm>
            <a:off x="5693239" y="5879411"/>
            <a:ext cx="935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80" dirty="0">
                <a:solidFill>
                  <a:srgbClr val="FFFFFF"/>
                </a:solidFill>
                <a:latin typeface="Trebuchet MS"/>
                <a:cs typeface="Trebuchet MS"/>
              </a:rPr>
              <a:t>S3</a:t>
            </a:r>
            <a:endParaRPr sz="1400">
              <a:latin typeface="Trebuchet MS"/>
              <a:cs typeface="Trebuchet MS"/>
            </a:endParaRPr>
          </a:p>
        </p:txBody>
      </p:sp>
      <p:sp>
        <p:nvSpPr>
          <p:cNvPr id="83" name="object 34">
            <a:extLst>
              <a:ext uri="{FF2B5EF4-FFF2-40B4-BE49-F238E27FC236}">
                <a16:creationId xmlns:a16="http://schemas.microsoft.com/office/drawing/2014/main" id="{CB649F91-6A18-49D9-4C12-49D9C3796122}"/>
              </a:ext>
            </a:extLst>
          </p:cNvPr>
          <p:cNvSpPr txBox="1"/>
          <p:nvPr/>
        </p:nvSpPr>
        <p:spPr>
          <a:xfrm>
            <a:off x="4472770" y="3870397"/>
            <a:ext cx="17500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Amazon</a:t>
            </a:r>
            <a:r>
              <a:rPr sz="1400" spc="105" dirty="0">
                <a:solidFill>
                  <a:srgbClr val="FFFFFF"/>
                </a:solidFill>
                <a:latin typeface="Trebuchet MS"/>
                <a:cs typeface="Trebuchet MS"/>
              </a:rPr>
              <a:t> </a:t>
            </a:r>
            <a:r>
              <a:rPr sz="1400" dirty="0">
                <a:solidFill>
                  <a:srgbClr val="FFFFFF"/>
                </a:solidFill>
                <a:latin typeface="Trebuchet MS"/>
                <a:cs typeface="Trebuchet MS"/>
              </a:rPr>
              <a:t>API</a:t>
            </a:r>
            <a:r>
              <a:rPr sz="1400" spc="145" dirty="0">
                <a:solidFill>
                  <a:srgbClr val="FFFFFF"/>
                </a:solidFill>
                <a:latin typeface="Trebuchet MS"/>
                <a:cs typeface="Trebuchet MS"/>
              </a:rPr>
              <a:t> </a:t>
            </a:r>
            <a:r>
              <a:rPr sz="1400" spc="-10" dirty="0">
                <a:solidFill>
                  <a:srgbClr val="FFFFFF"/>
                </a:solidFill>
                <a:latin typeface="Trebuchet MS"/>
                <a:cs typeface="Trebuchet MS"/>
              </a:rPr>
              <a:t>Gateway</a:t>
            </a:r>
            <a:endParaRPr sz="1400">
              <a:latin typeface="Trebuchet MS"/>
              <a:cs typeface="Trebuchet MS"/>
            </a:endParaRPr>
          </a:p>
        </p:txBody>
      </p:sp>
      <p:sp>
        <p:nvSpPr>
          <p:cNvPr id="84" name="object 35">
            <a:extLst>
              <a:ext uri="{FF2B5EF4-FFF2-40B4-BE49-F238E27FC236}">
                <a16:creationId xmlns:a16="http://schemas.microsoft.com/office/drawing/2014/main" id="{905599B6-6E18-444C-1E15-3E24094B58CE}"/>
              </a:ext>
            </a:extLst>
          </p:cNvPr>
          <p:cNvSpPr txBox="1"/>
          <p:nvPr/>
        </p:nvSpPr>
        <p:spPr>
          <a:xfrm>
            <a:off x="8136847" y="5954366"/>
            <a:ext cx="15519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Order</a:t>
            </a:r>
            <a:r>
              <a:rPr sz="1400" spc="3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5" name="object 36">
            <a:extLst>
              <a:ext uri="{FF2B5EF4-FFF2-40B4-BE49-F238E27FC236}">
                <a16:creationId xmlns:a16="http://schemas.microsoft.com/office/drawing/2014/main" id="{ADDA40C5-953E-D646-3C2E-6B33B507A3BE}"/>
              </a:ext>
            </a:extLst>
          </p:cNvPr>
          <p:cNvSpPr txBox="1"/>
          <p:nvPr/>
        </p:nvSpPr>
        <p:spPr>
          <a:xfrm>
            <a:off x="8070934" y="2350970"/>
            <a:ext cx="17145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Product</a:t>
            </a:r>
            <a:r>
              <a:rPr sz="1400" spc="2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6" name="object 37">
            <a:extLst>
              <a:ext uri="{FF2B5EF4-FFF2-40B4-BE49-F238E27FC236}">
                <a16:creationId xmlns:a16="http://schemas.microsoft.com/office/drawing/2014/main" id="{E1E58E33-4405-7C06-1BBF-FBB1CA8196BC}"/>
              </a:ext>
            </a:extLst>
          </p:cNvPr>
          <p:cNvSpPr txBox="1"/>
          <p:nvPr/>
        </p:nvSpPr>
        <p:spPr>
          <a:xfrm>
            <a:off x="11425258" y="2730827"/>
            <a:ext cx="436880" cy="431800"/>
          </a:xfrm>
          <a:prstGeom prst="rect">
            <a:avLst/>
          </a:prstGeom>
        </p:spPr>
        <p:txBody>
          <a:bodyPr vert="horz" wrap="square" lIns="0" tIns="37465" rIns="0" bIns="0" rtlCol="0">
            <a:spAutoFit/>
          </a:bodyPr>
          <a:lstStyle/>
          <a:p>
            <a:pPr marL="12700" marR="5080" indent="15240">
              <a:lnSpc>
                <a:spcPts val="1510"/>
              </a:lnSpc>
              <a:spcBef>
                <a:spcPts val="295"/>
              </a:spcBef>
            </a:pPr>
            <a:r>
              <a:rPr sz="1400" spc="-20" dirty="0">
                <a:solidFill>
                  <a:srgbClr val="FFFFFF"/>
                </a:solidFill>
                <a:latin typeface="Trebuchet MS"/>
                <a:cs typeface="Trebuchet MS"/>
              </a:rPr>
              <a:t>Data </a:t>
            </a:r>
            <a:r>
              <a:rPr sz="1400" spc="-10" dirty="0">
                <a:solidFill>
                  <a:srgbClr val="FFFFFF"/>
                </a:solidFill>
                <a:latin typeface="Trebuchet MS"/>
                <a:cs typeface="Trebuchet MS"/>
              </a:rPr>
              <a:t>store</a:t>
            </a:r>
            <a:endParaRPr sz="1400">
              <a:latin typeface="Trebuchet MS"/>
              <a:cs typeface="Trebuchet MS"/>
            </a:endParaRPr>
          </a:p>
        </p:txBody>
      </p:sp>
      <p:grpSp>
        <p:nvGrpSpPr>
          <p:cNvPr id="87" name="object 38">
            <a:extLst>
              <a:ext uri="{FF2B5EF4-FFF2-40B4-BE49-F238E27FC236}">
                <a16:creationId xmlns:a16="http://schemas.microsoft.com/office/drawing/2014/main" id="{D094B81C-1B6A-FA3A-0114-ACDD4CC2EA11}"/>
              </a:ext>
            </a:extLst>
          </p:cNvPr>
          <p:cNvGrpSpPr/>
          <p:nvPr/>
        </p:nvGrpSpPr>
        <p:grpSpPr>
          <a:xfrm>
            <a:off x="1534751" y="3032451"/>
            <a:ext cx="10563225" cy="2573655"/>
            <a:chOff x="519683" y="2487167"/>
            <a:chExt cx="10563225" cy="2573655"/>
          </a:xfrm>
        </p:grpSpPr>
        <p:pic>
          <p:nvPicPr>
            <p:cNvPr id="88" name="object 39">
              <a:extLst>
                <a:ext uri="{FF2B5EF4-FFF2-40B4-BE49-F238E27FC236}">
                  <a16:creationId xmlns:a16="http://schemas.microsoft.com/office/drawing/2014/main" id="{3974F3FF-82C4-735E-CA71-59981D900D42}"/>
                </a:ext>
              </a:extLst>
            </p:cNvPr>
            <p:cNvPicPr/>
            <p:nvPr/>
          </p:nvPicPr>
          <p:blipFill>
            <a:blip r:embed="rId18" cstate="print"/>
            <a:stretch>
              <a:fillRect/>
            </a:stretch>
          </p:blipFill>
          <p:spPr>
            <a:xfrm>
              <a:off x="10346436" y="2671571"/>
              <a:ext cx="560831" cy="478536"/>
            </a:xfrm>
            <a:prstGeom prst="rect">
              <a:avLst/>
            </a:prstGeom>
          </p:spPr>
        </p:pic>
        <p:pic>
          <p:nvPicPr>
            <p:cNvPr id="89" name="object 40">
              <a:extLst>
                <a:ext uri="{FF2B5EF4-FFF2-40B4-BE49-F238E27FC236}">
                  <a16:creationId xmlns:a16="http://schemas.microsoft.com/office/drawing/2014/main" id="{143001B0-BD88-C5E8-7D61-60E31F6DE95F}"/>
                </a:ext>
              </a:extLst>
            </p:cNvPr>
            <p:cNvPicPr/>
            <p:nvPr/>
          </p:nvPicPr>
          <p:blipFill>
            <a:blip r:embed="rId19" cstate="print"/>
            <a:stretch>
              <a:fillRect/>
            </a:stretch>
          </p:blipFill>
          <p:spPr>
            <a:xfrm>
              <a:off x="10323576" y="3306698"/>
              <a:ext cx="615950" cy="134620"/>
            </a:xfrm>
            <a:prstGeom prst="rect">
              <a:avLst/>
            </a:prstGeom>
          </p:spPr>
        </p:pic>
        <p:pic>
          <p:nvPicPr>
            <p:cNvPr id="90" name="object 41">
              <a:extLst>
                <a:ext uri="{FF2B5EF4-FFF2-40B4-BE49-F238E27FC236}">
                  <a16:creationId xmlns:a16="http://schemas.microsoft.com/office/drawing/2014/main" id="{CF83D1BF-A0EB-7F78-3A9C-5CB4F4554A23}"/>
                </a:ext>
              </a:extLst>
            </p:cNvPr>
            <p:cNvPicPr/>
            <p:nvPr/>
          </p:nvPicPr>
          <p:blipFill>
            <a:blip r:embed="rId20" cstate="print"/>
            <a:stretch>
              <a:fillRect/>
            </a:stretch>
          </p:blipFill>
          <p:spPr>
            <a:xfrm>
              <a:off x="10422381" y="3498722"/>
              <a:ext cx="402336" cy="134619"/>
            </a:xfrm>
            <a:prstGeom prst="rect">
              <a:avLst/>
            </a:prstGeom>
          </p:spPr>
        </p:pic>
        <p:pic>
          <p:nvPicPr>
            <p:cNvPr id="91" name="object 42">
              <a:extLst>
                <a:ext uri="{FF2B5EF4-FFF2-40B4-BE49-F238E27FC236}">
                  <a16:creationId xmlns:a16="http://schemas.microsoft.com/office/drawing/2014/main" id="{4BBA4722-C186-0AB3-6B6A-ED18F5753111}"/>
                </a:ext>
              </a:extLst>
            </p:cNvPr>
            <p:cNvPicPr/>
            <p:nvPr/>
          </p:nvPicPr>
          <p:blipFill>
            <a:blip r:embed="rId21" cstate="print"/>
            <a:stretch>
              <a:fillRect/>
            </a:stretch>
          </p:blipFill>
          <p:spPr>
            <a:xfrm>
              <a:off x="10346436" y="4288535"/>
              <a:ext cx="560831" cy="477012"/>
            </a:xfrm>
            <a:prstGeom prst="rect">
              <a:avLst/>
            </a:prstGeom>
          </p:spPr>
        </p:pic>
        <p:pic>
          <p:nvPicPr>
            <p:cNvPr id="92" name="object 43">
              <a:extLst>
                <a:ext uri="{FF2B5EF4-FFF2-40B4-BE49-F238E27FC236}">
                  <a16:creationId xmlns:a16="http://schemas.microsoft.com/office/drawing/2014/main" id="{A5A1FA82-F79C-B457-363F-B6AA7B700DA9}"/>
                </a:ext>
              </a:extLst>
            </p:cNvPr>
            <p:cNvPicPr/>
            <p:nvPr/>
          </p:nvPicPr>
          <p:blipFill>
            <a:blip r:embed="rId22" cstate="print"/>
            <a:stretch>
              <a:fillRect/>
            </a:stretch>
          </p:blipFill>
          <p:spPr>
            <a:xfrm>
              <a:off x="10172827" y="4925441"/>
              <a:ext cx="910081" cy="135000"/>
            </a:xfrm>
            <a:prstGeom prst="rect">
              <a:avLst/>
            </a:prstGeom>
          </p:spPr>
        </p:pic>
        <p:sp>
          <p:nvSpPr>
            <p:cNvPr id="93" name="object 44">
              <a:extLst>
                <a:ext uri="{FF2B5EF4-FFF2-40B4-BE49-F238E27FC236}">
                  <a16:creationId xmlns:a16="http://schemas.microsoft.com/office/drawing/2014/main" id="{433E2E1B-C03B-C554-9F2C-5361C0C66CC2}"/>
                </a:ext>
              </a:extLst>
            </p:cNvPr>
            <p:cNvSpPr/>
            <p:nvPr/>
          </p:nvSpPr>
          <p:spPr>
            <a:xfrm>
              <a:off x="9123426" y="2852165"/>
              <a:ext cx="1224915" cy="1730375"/>
            </a:xfrm>
            <a:custGeom>
              <a:avLst/>
              <a:gdLst/>
              <a:ahLst/>
              <a:cxnLst/>
              <a:rect l="l" t="t" r="r" b="b"/>
              <a:pathLst>
                <a:path w="1224915" h="1730375">
                  <a:moveTo>
                    <a:pt x="1213612" y="68326"/>
                  </a:moveTo>
                  <a:lnTo>
                    <a:pt x="1209929" y="68326"/>
                  </a:lnTo>
                  <a:lnTo>
                    <a:pt x="1184529" y="68326"/>
                  </a:lnTo>
                  <a:lnTo>
                    <a:pt x="1152779" y="95885"/>
                  </a:lnTo>
                  <a:lnTo>
                    <a:pt x="1148842" y="99441"/>
                  </a:lnTo>
                  <a:lnTo>
                    <a:pt x="1148461" y="105410"/>
                  </a:lnTo>
                  <a:lnTo>
                    <a:pt x="1155319" y="113284"/>
                  </a:lnTo>
                  <a:lnTo>
                    <a:pt x="1161288" y="113792"/>
                  </a:lnTo>
                  <a:lnTo>
                    <a:pt x="1165352" y="110363"/>
                  </a:lnTo>
                  <a:lnTo>
                    <a:pt x="1213612" y="68326"/>
                  </a:lnTo>
                  <a:close/>
                </a:path>
                <a:path w="1224915" h="1730375">
                  <a:moveTo>
                    <a:pt x="1224407" y="1674876"/>
                  </a:moveTo>
                  <a:lnTo>
                    <a:pt x="1213510" y="1665351"/>
                  </a:lnTo>
                  <a:lnTo>
                    <a:pt x="1165479" y="1623314"/>
                  </a:lnTo>
                  <a:lnTo>
                    <a:pt x="1161542" y="1619758"/>
                  </a:lnTo>
                  <a:lnTo>
                    <a:pt x="1155446" y="1620139"/>
                  </a:lnTo>
                  <a:lnTo>
                    <a:pt x="1152017" y="1624203"/>
                  </a:lnTo>
                  <a:lnTo>
                    <a:pt x="1148588" y="1628140"/>
                  </a:lnTo>
                  <a:lnTo>
                    <a:pt x="1148969" y="1634109"/>
                  </a:lnTo>
                  <a:lnTo>
                    <a:pt x="1184668" y="1665351"/>
                  </a:lnTo>
                  <a:lnTo>
                    <a:pt x="59524" y="1665351"/>
                  </a:lnTo>
                  <a:lnTo>
                    <a:pt x="91313" y="1637538"/>
                  </a:lnTo>
                  <a:lnTo>
                    <a:pt x="95377" y="1634109"/>
                  </a:lnTo>
                  <a:lnTo>
                    <a:pt x="95758" y="1628140"/>
                  </a:lnTo>
                  <a:lnTo>
                    <a:pt x="92202" y="1624203"/>
                  </a:lnTo>
                  <a:lnTo>
                    <a:pt x="88773" y="1620139"/>
                  </a:lnTo>
                  <a:lnTo>
                    <a:pt x="82804" y="1619758"/>
                  </a:lnTo>
                  <a:lnTo>
                    <a:pt x="78867" y="1623314"/>
                  </a:lnTo>
                  <a:lnTo>
                    <a:pt x="19812" y="1674876"/>
                  </a:lnTo>
                  <a:lnTo>
                    <a:pt x="78867" y="1726438"/>
                  </a:lnTo>
                  <a:lnTo>
                    <a:pt x="82804" y="1729994"/>
                  </a:lnTo>
                  <a:lnTo>
                    <a:pt x="88773" y="1729613"/>
                  </a:lnTo>
                  <a:lnTo>
                    <a:pt x="92202" y="1725549"/>
                  </a:lnTo>
                  <a:lnTo>
                    <a:pt x="95758" y="1721612"/>
                  </a:lnTo>
                  <a:lnTo>
                    <a:pt x="95377" y="1715643"/>
                  </a:lnTo>
                  <a:lnTo>
                    <a:pt x="91313" y="1712214"/>
                  </a:lnTo>
                  <a:lnTo>
                    <a:pt x="59524" y="1684401"/>
                  </a:lnTo>
                  <a:lnTo>
                    <a:pt x="1184668" y="1684401"/>
                  </a:lnTo>
                  <a:lnTo>
                    <a:pt x="1148969" y="1715643"/>
                  </a:lnTo>
                  <a:lnTo>
                    <a:pt x="1148588" y="1721612"/>
                  </a:lnTo>
                  <a:lnTo>
                    <a:pt x="1152017" y="1725549"/>
                  </a:lnTo>
                  <a:lnTo>
                    <a:pt x="1155446" y="1729613"/>
                  </a:lnTo>
                  <a:lnTo>
                    <a:pt x="1161542" y="1729994"/>
                  </a:lnTo>
                  <a:lnTo>
                    <a:pt x="1165479" y="1726438"/>
                  </a:lnTo>
                  <a:lnTo>
                    <a:pt x="1213510" y="1684401"/>
                  </a:lnTo>
                  <a:lnTo>
                    <a:pt x="1224407" y="1674876"/>
                  </a:lnTo>
                  <a:close/>
                </a:path>
                <a:path w="1224915" h="1730375">
                  <a:moveTo>
                    <a:pt x="1224407" y="58928"/>
                  </a:moveTo>
                  <a:lnTo>
                    <a:pt x="1165606" y="7112"/>
                  </a:lnTo>
                  <a:lnTo>
                    <a:pt x="1161669" y="3556"/>
                  </a:lnTo>
                  <a:lnTo>
                    <a:pt x="1155700" y="3937"/>
                  </a:lnTo>
                  <a:lnTo>
                    <a:pt x="1152144" y="7874"/>
                  </a:lnTo>
                  <a:lnTo>
                    <a:pt x="1148715" y="11811"/>
                  </a:lnTo>
                  <a:lnTo>
                    <a:pt x="1149096" y="17907"/>
                  </a:lnTo>
                  <a:lnTo>
                    <a:pt x="1153033" y="21336"/>
                  </a:lnTo>
                  <a:lnTo>
                    <a:pt x="1184605" y="49199"/>
                  </a:lnTo>
                  <a:lnTo>
                    <a:pt x="39865" y="45427"/>
                  </a:lnTo>
                  <a:lnTo>
                    <a:pt x="71628" y="17780"/>
                  </a:lnTo>
                  <a:lnTo>
                    <a:pt x="75692" y="14351"/>
                  </a:lnTo>
                  <a:lnTo>
                    <a:pt x="76073" y="8382"/>
                  </a:lnTo>
                  <a:lnTo>
                    <a:pt x="72644" y="4318"/>
                  </a:lnTo>
                  <a:lnTo>
                    <a:pt x="69215" y="381"/>
                  </a:lnTo>
                  <a:lnTo>
                    <a:pt x="63119" y="0"/>
                  </a:lnTo>
                  <a:lnTo>
                    <a:pt x="0" y="54864"/>
                  </a:lnTo>
                  <a:lnTo>
                    <a:pt x="58801" y="106680"/>
                  </a:lnTo>
                  <a:lnTo>
                    <a:pt x="62738" y="110109"/>
                  </a:lnTo>
                  <a:lnTo>
                    <a:pt x="68834" y="109728"/>
                  </a:lnTo>
                  <a:lnTo>
                    <a:pt x="75692" y="101854"/>
                  </a:lnTo>
                  <a:lnTo>
                    <a:pt x="75438" y="95885"/>
                  </a:lnTo>
                  <a:lnTo>
                    <a:pt x="39776" y="64477"/>
                  </a:lnTo>
                  <a:lnTo>
                    <a:pt x="1184630" y="68249"/>
                  </a:lnTo>
                  <a:lnTo>
                    <a:pt x="1209929" y="68326"/>
                  </a:lnTo>
                  <a:lnTo>
                    <a:pt x="1213700" y="68249"/>
                  </a:lnTo>
                  <a:lnTo>
                    <a:pt x="1224407" y="58928"/>
                  </a:lnTo>
                  <a:close/>
                </a:path>
              </a:pathLst>
            </a:custGeom>
            <a:solidFill>
              <a:srgbClr val="8FA7C4"/>
            </a:solidFill>
          </p:spPr>
          <p:txBody>
            <a:bodyPr wrap="square" lIns="0" tIns="0" rIns="0" bIns="0" rtlCol="0"/>
            <a:lstStyle/>
            <a:p>
              <a:endParaRPr/>
            </a:p>
          </p:txBody>
        </p:sp>
        <p:pic>
          <p:nvPicPr>
            <p:cNvPr id="94" name="object 45">
              <a:extLst>
                <a:ext uri="{FF2B5EF4-FFF2-40B4-BE49-F238E27FC236}">
                  <a16:creationId xmlns:a16="http://schemas.microsoft.com/office/drawing/2014/main" id="{33619224-1EB1-FB03-6F51-723DC5BED914}"/>
                </a:ext>
              </a:extLst>
            </p:cNvPr>
            <p:cNvPicPr/>
            <p:nvPr/>
          </p:nvPicPr>
          <p:blipFill>
            <a:blip r:embed="rId23" cstate="print"/>
            <a:stretch>
              <a:fillRect/>
            </a:stretch>
          </p:blipFill>
          <p:spPr>
            <a:xfrm>
              <a:off x="519683" y="2487167"/>
              <a:ext cx="1072896" cy="995172"/>
            </a:xfrm>
            <a:prstGeom prst="rect">
              <a:avLst/>
            </a:prstGeom>
          </p:spPr>
        </p:pic>
        <p:pic>
          <p:nvPicPr>
            <p:cNvPr id="95" name="object 46">
              <a:extLst>
                <a:ext uri="{FF2B5EF4-FFF2-40B4-BE49-F238E27FC236}">
                  <a16:creationId xmlns:a16="http://schemas.microsoft.com/office/drawing/2014/main" id="{1468EDCB-AAB5-E5B4-4EA1-23FCE24750F6}"/>
                </a:ext>
              </a:extLst>
            </p:cNvPr>
            <p:cNvPicPr/>
            <p:nvPr/>
          </p:nvPicPr>
          <p:blipFill>
            <a:blip r:embed="rId24" cstate="print"/>
            <a:stretch>
              <a:fillRect/>
            </a:stretch>
          </p:blipFill>
          <p:spPr>
            <a:xfrm>
              <a:off x="736091" y="3104387"/>
              <a:ext cx="640080" cy="286512"/>
            </a:xfrm>
            <a:prstGeom prst="rect">
              <a:avLst/>
            </a:prstGeom>
          </p:spPr>
        </p:pic>
      </p:grpSp>
      <p:sp>
        <p:nvSpPr>
          <p:cNvPr id="96" name="object 47">
            <a:extLst>
              <a:ext uri="{FF2B5EF4-FFF2-40B4-BE49-F238E27FC236}">
                <a16:creationId xmlns:a16="http://schemas.microsoft.com/office/drawing/2014/main" id="{AC7BE222-FC8A-77D1-1B8D-1ED0C784A9C1}"/>
              </a:ext>
            </a:extLst>
          </p:cNvPr>
          <p:cNvSpPr txBox="1"/>
          <p:nvPr/>
        </p:nvSpPr>
        <p:spPr>
          <a:xfrm>
            <a:off x="1679633" y="3260543"/>
            <a:ext cx="797560" cy="373380"/>
          </a:xfrm>
          <a:prstGeom prst="rect">
            <a:avLst/>
          </a:prstGeom>
        </p:spPr>
        <p:txBody>
          <a:bodyPr vert="horz" wrap="square" lIns="0" tIns="33020" rIns="0" bIns="0" rtlCol="0">
            <a:spAutoFit/>
          </a:bodyPr>
          <a:lstStyle/>
          <a:p>
            <a:pPr marL="12700" marR="5080" indent="228600">
              <a:lnSpc>
                <a:spcPts val="1300"/>
              </a:lnSpc>
              <a:spcBef>
                <a:spcPts val="260"/>
              </a:spcBef>
            </a:pPr>
            <a:r>
              <a:rPr sz="1200" spc="-25" dirty="0">
                <a:solidFill>
                  <a:srgbClr val="424242"/>
                </a:solidFill>
                <a:latin typeface="Trebuchet MS"/>
                <a:cs typeface="Trebuchet MS"/>
              </a:rPr>
              <a:t>Web </a:t>
            </a:r>
            <a:r>
              <a:rPr sz="1200" spc="-10" dirty="0">
                <a:solidFill>
                  <a:srgbClr val="424242"/>
                </a:solidFill>
                <a:latin typeface="Trebuchet MS"/>
                <a:cs typeface="Trebuchet MS"/>
              </a:rPr>
              <a:t>application</a:t>
            </a:r>
            <a:endParaRPr sz="1200">
              <a:latin typeface="Trebuchet MS"/>
              <a:cs typeface="Trebuchet MS"/>
            </a:endParaRPr>
          </a:p>
        </p:txBody>
      </p:sp>
      <p:sp>
        <p:nvSpPr>
          <p:cNvPr id="97" name="object 48">
            <a:extLst>
              <a:ext uri="{FF2B5EF4-FFF2-40B4-BE49-F238E27FC236}">
                <a16:creationId xmlns:a16="http://schemas.microsoft.com/office/drawing/2014/main" id="{7ACC8E08-42DB-11AE-0253-9F7E3261DC69}"/>
              </a:ext>
            </a:extLst>
          </p:cNvPr>
          <p:cNvSpPr/>
          <p:nvPr/>
        </p:nvSpPr>
        <p:spPr>
          <a:xfrm>
            <a:off x="2064126" y="4256986"/>
            <a:ext cx="2143125" cy="1291590"/>
          </a:xfrm>
          <a:custGeom>
            <a:avLst/>
            <a:gdLst/>
            <a:ahLst/>
            <a:cxnLst/>
            <a:rect l="l" t="t" r="r" b="b"/>
            <a:pathLst>
              <a:path w="2143125" h="1291589">
                <a:moveTo>
                  <a:pt x="2114130" y="1235964"/>
                </a:moveTo>
                <a:lnTo>
                  <a:pt x="2071458" y="1273302"/>
                </a:lnTo>
                <a:lnTo>
                  <a:pt x="2067394" y="1276731"/>
                </a:lnTo>
                <a:lnTo>
                  <a:pt x="2067013" y="1282700"/>
                </a:lnTo>
                <a:lnTo>
                  <a:pt x="2070569" y="1286637"/>
                </a:lnTo>
                <a:lnTo>
                  <a:pt x="2073998" y="1290701"/>
                </a:lnTo>
                <a:lnTo>
                  <a:pt x="2079967" y="1291082"/>
                </a:lnTo>
                <a:lnTo>
                  <a:pt x="2083904" y="1287526"/>
                </a:lnTo>
                <a:lnTo>
                  <a:pt x="2132050" y="1245489"/>
                </a:lnTo>
                <a:lnTo>
                  <a:pt x="2128481" y="1245489"/>
                </a:lnTo>
                <a:lnTo>
                  <a:pt x="2128481" y="1243076"/>
                </a:lnTo>
                <a:lnTo>
                  <a:pt x="2122258" y="1243076"/>
                </a:lnTo>
                <a:lnTo>
                  <a:pt x="2114130" y="1235964"/>
                </a:lnTo>
                <a:close/>
              </a:path>
              <a:path w="2143125" h="1291589">
                <a:moveTo>
                  <a:pt x="55079" y="28887"/>
                </a:moveTo>
                <a:lnTo>
                  <a:pt x="45554" y="39772"/>
                </a:lnTo>
                <a:lnTo>
                  <a:pt x="45554" y="1245489"/>
                </a:lnTo>
                <a:lnTo>
                  <a:pt x="2103245" y="1245489"/>
                </a:lnTo>
                <a:lnTo>
                  <a:pt x="2114130" y="1235964"/>
                </a:lnTo>
                <a:lnTo>
                  <a:pt x="64604" y="1235964"/>
                </a:lnTo>
                <a:lnTo>
                  <a:pt x="55079" y="1226439"/>
                </a:lnTo>
                <a:lnTo>
                  <a:pt x="64604" y="1226439"/>
                </a:lnTo>
                <a:lnTo>
                  <a:pt x="64604" y="39772"/>
                </a:lnTo>
                <a:lnTo>
                  <a:pt x="55079" y="28887"/>
                </a:lnTo>
                <a:close/>
              </a:path>
              <a:path w="2143125" h="1291589">
                <a:moveTo>
                  <a:pt x="2132050" y="1226439"/>
                </a:moveTo>
                <a:lnTo>
                  <a:pt x="2128481" y="1226439"/>
                </a:lnTo>
                <a:lnTo>
                  <a:pt x="2128481" y="1245489"/>
                </a:lnTo>
                <a:lnTo>
                  <a:pt x="2132050" y="1245489"/>
                </a:lnTo>
                <a:lnTo>
                  <a:pt x="2142959" y="1235964"/>
                </a:lnTo>
                <a:lnTo>
                  <a:pt x="2132050" y="1226439"/>
                </a:lnTo>
                <a:close/>
              </a:path>
              <a:path w="2143125" h="1291589">
                <a:moveTo>
                  <a:pt x="2122258" y="1228852"/>
                </a:moveTo>
                <a:lnTo>
                  <a:pt x="2114130" y="1235964"/>
                </a:lnTo>
                <a:lnTo>
                  <a:pt x="2122258" y="1243076"/>
                </a:lnTo>
                <a:lnTo>
                  <a:pt x="2122258" y="1228852"/>
                </a:lnTo>
                <a:close/>
              </a:path>
              <a:path w="2143125" h="1291589">
                <a:moveTo>
                  <a:pt x="2128481" y="1228852"/>
                </a:moveTo>
                <a:lnTo>
                  <a:pt x="2122258" y="1228852"/>
                </a:lnTo>
                <a:lnTo>
                  <a:pt x="2122258" y="1243076"/>
                </a:lnTo>
                <a:lnTo>
                  <a:pt x="2128481" y="1243076"/>
                </a:lnTo>
                <a:lnTo>
                  <a:pt x="2128481" y="1228852"/>
                </a:lnTo>
                <a:close/>
              </a:path>
              <a:path w="2143125" h="1291589">
                <a:moveTo>
                  <a:pt x="64604" y="1226439"/>
                </a:moveTo>
                <a:lnTo>
                  <a:pt x="55079" y="1226439"/>
                </a:lnTo>
                <a:lnTo>
                  <a:pt x="64604" y="1235964"/>
                </a:lnTo>
                <a:lnTo>
                  <a:pt x="64604" y="1226439"/>
                </a:lnTo>
                <a:close/>
              </a:path>
              <a:path w="2143125" h="1291589">
                <a:moveTo>
                  <a:pt x="2103245" y="1226439"/>
                </a:moveTo>
                <a:lnTo>
                  <a:pt x="64604" y="1226439"/>
                </a:lnTo>
                <a:lnTo>
                  <a:pt x="64604" y="1235964"/>
                </a:lnTo>
                <a:lnTo>
                  <a:pt x="2114130" y="1235964"/>
                </a:lnTo>
                <a:lnTo>
                  <a:pt x="2103245" y="1226439"/>
                </a:lnTo>
                <a:close/>
              </a:path>
              <a:path w="2143125" h="1291589">
                <a:moveTo>
                  <a:pt x="2079967" y="1180846"/>
                </a:moveTo>
                <a:lnTo>
                  <a:pt x="2073998" y="1181227"/>
                </a:lnTo>
                <a:lnTo>
                  <a:pt x="2070569" y="1185291"/>
                </a:lnTo>
                <a:lnTo>
                  <a:pt x="2067013" y="1189228"/>
                </a:lnTo>
                <a:lnTo>
                  <a:pt x="2067394" y="1195197"/>
                </a:lnTo>
                <a:lnTo>
                  <a:pt x="2071458" y="1198626"/>
                </a:lnTo>
                <a:lnTo>
                  <a:pt x="2114130" y="1235964"/>
                </a:lnTo>
                <a:lnTo>
                  <a:pt x="2122258" y="1228852"/>
                </a:lnTo>
                <a:lnTo>
                  <a:pt x="2128481" y="1228852"/>
                </a:lnTo>
                <a:lnTo>
                  <a:pt x="2128481" y="1226439"/>
                </a:lnTo>
                <a:lnTo>
                  <a:pt x="2132050" y="1226439"/>
                </a:lnTo>
                <a:lnTo>
                  <a:pt x="2083904" y="1184402"/>
                </a:lnTo>
                <a:lnTo>
                  <a:pt x="2079967" y="1180846"/>
                </a:lnTo>
                <a:close/>
              </a:path>
              <a:path w="2143125" h="1291589">
                <a:moveTo>
                  <a:pt x="55079" y="0"/>
                </a:moveTo>
                <a:lnTo>
                  <a:pt x="0" y="62992"/>
                </a:lnTo>
                <a:lnTo>
                  <a:pt x="393" y="68961"/>
                </a:lnTo>
                <a:lnTo>
                  <a:pt x="4356" y="72390"/>
                </a:lnTo>
                <a:lnTo>
                  <a:pt x="8318" y="75946"/>
                </a:lnTo>
                <a:lnTo>
                  <a:pt x="14338" y="75565"/>
                </a:lnTo>
                <a:lnTo>
                  <a:pt x="17792" y="71500"/>
                </a:lnTo>
                <a:lnTo>
                  <a:pt x="45554" y="39772"/>
                </a:lnTo>
                <a:lnTo>
                  <a:pt x="45554" y="14478"/>
                </a:lnTo>
                <a:lnTo>
                  <a:pt x="67733" y="14478"/>
                </a:lnTo>
                <a:lnTo>
                  <a:pt x="55079" y="0"/>
                </a:lnTo>
                <a:close/>
              </a:path>
              <a:path w="2143125" h="1291589">
                <a:moveTo>
                  <a:pt x="67733" y="14478"/>
                </a:moveTo>
                <a:lnTo>
                  <a:pt x="64604" y="14478"/>
                </a:lnTo>
                <a:lnTo>
                  <a:pt x="64604" y="39772"/>
                </a:lnTo>
                <a:lnTo>
                  <a:pt x="92367" y="71500"/>
                </a:lnTo>
                <a:lnTo>
                  <a:pt x="95821" y="75565"/>
                </a:lnTo>
                <a:lnTo>
                  <a:pt x="101841" y="75946"/>
                </a:lnTo>
                <a:lnTo>
                  <a:pt x="105803" y="72390"/>
                </a:lnTo>
                <a:lnTo>
                  <a:pt x="109766" y="68961"/>
                </a:lnTo>
                <a:lnTo>
                  <a:pt x="110159" y="62992"/>
                </a:lnTo>
                <a:lnTo>
                  <a:pt x="67733" y="14478"/>
                </a:lnTo>
                <a:close/>
              </a:path>
              <a:path w="2143125" h="1291589">
                <a:moveTo>
                  <a:pt x="64604" y="14478"/>
                </a:moveTo>
                <a:lnTo>
                  <a:pt x="45554" y="14478"/>
                </a:lnTo>
                <a:lnTo>
                  <a:pt x="45554" y="39772"/>
                </a:lnTo>
                <a:lnTo>
                  <a:pt x="55079" y="28887"/>
                </a:lnTo>
                <a:lnTo>
                  <a:pt x="47917" y="20700"/>
                </a:lnTo>
                <a:lnTo>
                  <a:pt x="64604" y="20700"/>
                </a:lnTo>
                <a:lnTo>
                  <a:pt x="64604" y="14478"/>
                </a:lnTo>
                <a:close/>
              </a:path>
              <a:path w="2143125" h="1291589">
                <a:moveTo>
                  <a:pt x="64604" y="20700"/>
                </a:moveTo>
                <a:lnTo>
                  <a:pt x="62242" y="20700"/>
                </a:lnTo>
                <a:lnTo>
                  <a:pt x="55079" y="28887"/>
                </a:lnTo>
                <a:lnTo>
                  <a:pt x="64604" y="39772"/>
                </a:lnTo>
                <a:lnTo>
                  <a:pt x="64604" y="20700"/>
                </a:lnTo>
                <a:close/>
              </a:path>
              <a:path w="2143125" h="1291589">
                <a:moveTo>
                  <a:pt x="62242" y="20700"/>
                </a:moveTo>
                <a:lnTo>
                  <a:pt x="47917" y="20700"/>
                </a:lnTo>
                <a:lnTo>
                  <a:pt x="55079" y="28887"/>
                </a:lnTo>
                <a:lnTo>
                  <a:pt x="62242" y="20700"/>
                </a:lnTo>
                <a:close/>
              </a:path>
            </a:pathLst>
          </a:custGeom>
          <a:solidFill>
            <a:srgbClr val="8FA7C4"/>
          </a:solidFill>
        </p:spPr>
        <p:txBody>
          <a:bodyPr wrap="square" lIns="0" tIns="0" rIns="0" bIns="0" rtlCol="0"/>
          <a:lstStyle/>
          <a:p>
            <a:endParaRPr/>
          </a:p>
        </p:txBody>
      </p:sp>
      <p:sp>
        <p:nvSpPr>
          <p:cNvPr id="98" name="object 49">
            <a:extLst>
              <a:ext uri="{FF2B5EF4-FFF2-40B4-BE49-F238E27FC236}">
                <a16:creationId xmlns:a16="http://schemas.microsoft.com/office/drawing/2014/main" id="{79DFB3AD-89F7-CEB1-90BF-B3FAAA07BAB6}"/>
              </a:ext>
            </a:extLst>
          </p:cNvPr>
          <p:cNvSpPr txBox="1"/>
          <p:nvPr/>
        </p:nvSpPr>
        <p:spPr>
          <a:xfrm>
            <a:off x="1392816" y="4021654"/>
            <a:ext cx="133540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Trebuchet MS"/>
                <a:cs typeface="Trebuchet MS"/>
              </a:rPr>
              <a:t>Logo</a:t>
            </a:r>
            <a:r>
              <a:rPr sz="800" spc="30" dirty="0">
                <a:solidFill>
                  <a:srgbClr val="FFFFFF"/>
                </a:solidFill>
                <a:latin typeface="Trebuchet MS"/>
                <a:cs typeface="Trebuchet MS"/>
              </a:rPr>
              <a:t> </a:t>
            </a:r>
            <a:r>
              <a:rPr sz="800" dirty="0">
                <a:solidFill>
                  <a:srgbClr val="FFFFFF"/>
                </a:solidFill>
                <a:latin typeface="Trebuchet MS"/>
                <a:cs typeface="Trebuchet MS"/>
              </a:rPr>
              <a:t>by</a:t>
            </a:r>
            <a:r>
              <a:rPr sz="800" spc="2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5"/>
              </a:rPr>
              <a:t>Angular</a:t>
            </a:r>
            <a:r>
              <a:rPr sz="800" spc="40" dirty="0">
                <a:solidFill>
                  <a:srgbClr val="5DACFC"/>
                </a:solidFill>
                <a:latin typeface="Trebuchet MS"/>
                <a:cs typeface="Trebuchet MS"/>
              </a:rPr>
              <a:t> </a:t>
            </a:r>
            <a:r>
              <a:rPr sz="800" spc="-50" dirty="0">
                <a:solidFill>
                  <a:srgbClr val="FFFFFF"/>
                </a:solidFill>
                <a:latin typeface="Trebuchet MS"/>
                <a:cs typeface="Trebuchet MS"/>
              </a:rPr>
              <a:t>/</a:t>
            </a:r>
            <a:r>
              <a:rPr sz="800" spc="3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6"/>
              </a:rPr>
              <a:t>CC</a:t>
            </a:r>
            <a:r>
              <a:rPr sz="800" u="sng" spc="30" dirty="0">
                <a:solidFill>
                  <a:srgbClr val="5DACFC"/>
                </a:solidFill>
                <a:uFill>
                  <a:solidFill>
                    <a:srgbClr val="5DACFC"/>
                  </a:solidFill>
                </a:uFill>
                <a:latin typeface="Trebuchet MS"/>
                <a:cs typeface="Trebuchet MS"/>
                <a:hlinkClick r:id="rId26"/>
              </a:rPr>
              <a:t> </a:t>
            </a:r>
            <a:r>
              <a:rPr sz="800" u="sng" dirty="0">
                <a:solidFill>
                  <a:srgbClr val="5DACFC"/>
                </a:solidFill>
                <a:uFill>
                  <a:solidFill>
                    <a:srgbClr val="5DACFC"/>
                  </a:solidFill>
                </a:uFill>
                <a:latin typeface="Trebuchet MS"/>
                <a:cs typeface="Trebuchet MS"/>
                <a:hlinkClick r:id="rId26"/>
              </a:rPr>
              <a:t>BY</a:t>
            </a:r>
            <a:r>
              <a:rPr sz="800" u="sng" spc="30" dirty="0">
                <a:solidFill>
                  <a:srgbClr val="5DACFC"/>
                </a:solidFill>
                <a:uFill>
                  <a:solidFill>
                    <a:srgbClr val="5DACFC"/>
                  </a:solidFill>
                </a:uFill>
                <a:latin typeface="Trebuchet MS"/>
                <a:cs typeface="Trebuchet MS"/>
                <a:hlinkClick r:id="rId26"/>
              </a:rPr>
              <a:t> </a:t>
            </a:r>
            <a:r>
              <a:rPr sz="800" u="sng" spc="-25" dirty="0">
                <a:solidFill>
                  <a:srgbClr val="5DACFC"/>
                </a:solidFill>
                <a:uFill>
                  <a:solidFill>
                    <a:srgbClr val="5DACFC"/>
                  </a:solidFill>
                </a:uFill>
                <a:latin typeface="Trebuchet MS"/>
                <a:cs typeface="Trebuchet MS"/>
                <a:hlinkClick r:id="rId26"/>
              </a:rPr>
              <a:t>4.0</a:t>
            </a:r>
            <a:endParaRPr sz="800">
              <a:latin typeface="Trebuchet MS"/>
              <a:cs typeface="Trebuchet MS"/>
            </a:endParaRPr>
          </a:p>
        </p:txBody>
      </p:sp>
    </p:spTree>
    <p:extLst>
      <p:ext uri="{BB962C8B-B14F-4D97-AF65-F5344CB8AC3E}">
        <p14:creationId xmlns:p14="http://schemas.microsoft.com/office/powerpoint/2010/main" val="213154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A831FBF-946F-0FD8-1012-F073F173B8D7}"/>
              </a:ext>
            </a:extLst>
          </p:cNvPr>
          <p:cNvSpPr>
            <a:spLocks noGrp="1"/>
          </p:cNvSpPr>
          <p:nvPr>
            <p:ph type="title"/>
          </p:nvPr>
        </p:nvSpPr>
        <p:spPr/>
        <p:txBody>
          <a:bodyPr/>
          <a:lstStyle/>
          <a:p>
            <a:r>
              <a:rPr lang="en-US" sz="4800" b="0" dirty="0">
                <a:solidFill>
                  <a:schemeClr val="tx1"/>
                </a:solidFill>
                <a:latin typeface="+mn-lt"/>
              </a:rPr>
              <a:t>1. Configuring an ALB to Invoke a Lambda Function</a:t>
            </a:r>
            <a:endParaRPr lang="th-TH" sz="4800" dirty="0">
              <a:solidFill>
                <a:schemeClr val="tx1"/>
              </a:solidFill>
              <a:latin typeface="+mn-lt"/>
            </a:endParaRPr>
          </a:p>
        </p:txBody>
      </p:sp>
      <p:pic>
        <p:nvPicPr>
          <p:cNvPr id="7" name="รูปภาพ 6">
            <a:extLst>
              <a:ext uri="{FF2B5EF4-FFF2-40B4-BE49-F238E27FC236}">
                <a16:creationId xmlns:a16="http://schemas.microsoft.com/office/drawing/2014/main" id="{666718FF-71A0-4ED7-F7A8-EA79FB3AE6E8}"/>
              </a:ext>
            </a:extLst>
          </p:cNvPr>
          <p:cNvPicPr>
            <a:picLocks noChangeAspect="1"/>
          </p:cNvPicPr>
          <p:nvPr/>
        </p:nvPicPr>
        <p:blipFill>
          <a:blip r:embed="rId3"/>
          <a:stretch>
            <a:fillRect/>
          </a:stretch>
        </p:blipFill>
        <p:spPr>
          <a:xfrm>
            <a:off x="0" y="1185273"/>
            <a:ext cx="14630400" cy="5859053"/>
          </a:xfrm>
          <a:prstGeom prst="rect">
            <a:avLst/>
          </a:prstGeom>
        </p:spPr>
      </p:pic>
    </p:spTree>
    <p:extLst>
      <p:ext uri="{BB962C8B-B14F-4D97-AF65-F5344CB8AC3E}">
        <p14:creationId xmlns:p14="http://schemas.microsoft.com/office/powerpoint/2010/main" val="649931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rPr>
              <a:t>2. Packaging Libraries with Lambda Layers</a:t>
            </a:r>
            <a:endParaRPr lang="th-TH" dirty="0">
              <a:solidFill>
                <a:schemeClr val="tx1"/>
              </a:solidFill>
            </a:endParaRPr>
          </a:p>
        </p:txBody>
      </p:sp>
      <p:pic>
        <p:nvPicPr>
          <p:cNvPr id="5" name="รูปภาพ 4">
            <a:extLst>
              <a:ext uri="{FF2B5EF4-FFF2-40B4-BE49-F238E27FC236}">
                <a16:creationId xmlns:a16="http://schemas.microsoft.com/office/drawing/2014/main" id="{1CD64FD0-AD08-A558-EB08-64236577A74C}"/>
              </a:ext>
            </a:extLst>
          </p:cNvPr>
          <p:cNvPicPr>
            <a:picLocks noChangeAspect="1"/>
          </p:cNvPicPr>
          <p:nvPr/>
        </p:nvPicPr>
        <p:blipFill>
          <a:blip r:embed="rId3"/>
          <a:stretch>
            <a:fillRect/>
          </a:stretch>
        </p:blipFill>
        <p:spPr>
          <a:xfrm>
            <a:off x="3159423" y="1498295"/>
            <a:ext cx="8311553" cy="3435143"/>
          </a:xfrm>
          <a:prstGeom prst="rect">
            <a:avLst/>
          </a:prstGeom>
        </p:spPr>
      </p:pic>
      <p:pic>
        <p:nvPicPr>
          <p:cNvPr id="7" name="รูปภาพ 6">
            <a:extLst>
              <a:ext uri="{FF2B5EF4-FFF2-40B4-BE49-F238E27FC236}">
                <a16:creationId xmlns:a16="http://schemas.microsoft.com/office/drawing/2014/main" id="{3422DE4F-F667-36D1-9C3C-6B02B0A1A4AD}"/>
              </a:ext>
            </a:extLst>
          </p:cNvPr>
          <p:cNvPicPr>
            <a:picLocks noChangeAspect="1"/>
          </p:cNvPicPr>
          <p:nvPr/>
        </p:nvPicPr>
        <p:blipFill>
          <a:blip r:embed="rId4"/>
          <a:stretch>
            <a:fillRect/>
          </a:stretch>
        </p:blipFill>
        <p:spPr>
          <a:xfrm>
            <a:off x="2883052" y="5346934"/>
            <a:ext cx="8846005" cy="1384371"/>
          </a:xfrm>
          <a:prstGeom prst="rect">
            <a:avLst/>
          </a:prstGeom>
        </p:spPr>
      </p:pic>
    </p:spTree>
    <p:extLst>
      <p:ext uri="{BB962C8B-B14F-4D97-AF65-F5344CB8AC3E}">
        <p14:creationId xmlns:p14="http://schemas.microsoft.com/office/powerpoint/2010/main" val="250181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FA4120-16B9-2DD3-ED4E-148ED0279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37" y="1454228"/>
            <a:ext cx="12575569" cy="47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9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latin typeface="+mj-lt"/>
              </a:rPr>
              <a:t>3. Invoking Lambda Functions on a Schedule</a:t>
            </a:r>
            <a:endParaRPr lang="th-TH" dirty="0">
              <a:solidFill>
                <a:schemeClr val="tx1"/>
              </a:solidFill>
              <a:latin typeface="+mj-lt"/>
            </a:endParaRPr>
          </a:p>
        </p:txBody>
      </p:sp>
      <p:pic>
        <p:nvPicPr>
          <p:cNvPr id="4" name="รูปภาพ 3">
            <a:extLst>
              <a:ext uri="{FF2B5EF4-FFF2-40B4-BE49-F238E27FC236}">
                <a16:creationId xmlns:a16="http://schemas.microsoft.com/office/drawing/2014/main" id="{9A18A47E-DDBD-95D2-6CF7-611037720BEF}"/>
              </a:ext>
            </a:extLst>
          </p:cNvPr>
          <p:cNvPicPr>
            <a:picLocks noChangeAspect="1"/>
          </p:cNvPicPr>
          <p:nvPr/>
        </p:nvPicPr>
        <p:blipFill rotWithShape="1">
          <a:blip r:embed="rId2"/>
          <a:srcRect l="2578" t="11914" r="38624" b="4283"/>
          <a:stretch/>
        </p:blipFill>
        <p:spPr>
          <a:xfrm>
            <a:off x="3073707" y="1156711"/>
            <a:ext cx="7337234" cy="6257642"/>
          </a:xfrm>
          <a:prstGeom prst="rect">
            <a:avLst/>
          </a:prstGeom>
        </p:spPr>
      </p:pic>
    </p:spTree>
    <p:extLst>
      <p:ext uri="{BB962C8B-B14F-4D97-AF65-F5344CB8AC3E}">
        <p14:creationId xmlns:p14="http://schemas.microsoft.com/office/powerpoint/2010/main" val="19387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a:xfrm>
            <a:off x="548639" y="495758"/>
            <a:ext cx="13514832" cy="1059739"/>
          </a:xfrm>
        </p:spPr>
        <p:txBody>
          <a:bodyPr/>
          <a:lstStyle/>
          <a:p>
            <a:r>
              <a:rPr lang="en-US" sz="4000" b="0" dirty="0">
                <a:solidFill>
                  <a:schemeClr val="tx1"/>
                </a:solidFill>
                <a:latin typeface="+mj-lt"/>
              </a:rPr>
              <a:t>4. Configuring a Lambda Function to Access an EFS File System</a:t>
            </a:r>
            <a:endParaRPr lang="th-TH" sz="4000" dirty="0">
              <a:solidFill>
                <a:schemeClr val="tx1"/>
              </a:solidFill>
              <a:latin typeface="+mj-lt"/>
            </a:endParaRPr>
          </a:p>
        </p:txBody>
      </p:sp>
      <p:pic>
        <p:nvPicPr>
          <p:cNvPr id="4" name="รูปภาพ 3">
            <a:extLst>
              <a:ext uri="{FF2B5EF4-FFF2-40B4-BE49-F238E27FC236}">
                <a16:creationId xmlns:a16="http://schemas.microsoft.com/office/drawing/2014/main" id="{8D15AFC3-F09D-195B-DD08-91F1645CC2AB}"/>
              </a:ext>
            </a:extLst>
          </p:cNvPr>
          <p:cNvPicPr>
            <a:picLocks noChangeAspect="1"/>
          </p:cNvPicPr>
          <p:nvPr/>
        </p:nvPicPr>
        <p:blipFill>
          <a:blip r:embed="rId3"/>
          <a:stretch>
            <a:fillRect/>
          </a:stretch>
        </p:blipFill>
        <p:spPr>
          <a:xfrm>
            <a:off x="3778785" y="2280077"/>
            <a:ext cx="7072829" cy="4586106"/>
          </a:xfrm>
          <a:prstGeom prst="rect">
            <a:avLst/>
          </a:prstGeom>
        </p:spPr>
      </p:pic>
    </p:spTree>
    <p:extLst>
      <p:ext uri="{BB962C8B-B14F-4D97-AF65-F5344CB8AC3E}">
        <p14:creationId xmlns:p14="http://schemas.microsoft.com/office/powerpoint/2010/main" val="133275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60" dirty="0">
                <a:solidFill>
                  <a:schemeClr val="tx2"/>
                </a:solidFill>
              </a:rPr>
              <a:t>File</a:t>
            </a:r>
            <a:r>
              <a:rPr spc="-168" dirty="0">
                <a:solidFill>
                  <a:schemeClr val="tx2"/>
                </a:solidFill>
              </a:rPr>
              <a:t> </a:t>
            </a:r>
            <a:r>
              <a:rPr dirty="0">
                <a:solidFill>
                  <a:schemeClr val="tx2"/>
                </a:solidFill>
              </a:rPr>
              <a:t>system</a:t>
            </a:r>
            <a:r>
              <a:rPr spc="-162" dirty="0">
                <a:solidFill>
                  <a:schemeClr val="tx2"/>
                </a:solidFill>
              </a:rPr>
              <a:t> </a:t>
            </a:r>
            <a:r>
              <a:rPr spc="-12" dirty="0">
                <a:solidFill>
                  <a:schemeClr val="tx2"/>
                </a:solidFill>
              </a:rPr>
              <a:t>limitations</a:t>
            </a:r>
          </a:p>
        </p:txBody>
      </p:sp>
      <p:pic>
        <p:nvPicPr>
          <p:cNvPr id="3" name="object 3"/>
          <p:cNvPicPr/>
          <p:nvPr/>
        </p:nvPicPr>
        <p:blipFill>
          <a:blip r:embed="rId2" cstate="print"/>
          <a:stretch>
            <a:fillRect/>
          </a:stretch>
        </p:blipFill>
        <p:spPr>
          <a:xfrm>
            <a:off x="457200" y="1890979"/>
            <a:ext cx="6333134" cy="1283818"/>
          </a:xfrm>
          <a:prstGeom prst="rect">
            <a:avLst/>
          </a:prstGeom>
        </p:spPr>
      </p:pic>
      <p:pic>
        <p:nvPicPr>
          <p:cNvPr id="4" name="object 4"/>
          <p:cNvPicPr/>
          <p:nvPr/>
        </p:nvPicPr>
        <p:blipFill>
          <a:blip r:embed="rId3" cstate="print"/>
          <a:stretch>
            <a:fillRect/>
          </a:stretch>
        </p:blipFill>
        <p:spPr>
          <a:xfrm>
            <a:off x="457200" y="5994806"/>
            <a:ext cx="8059522" cy="1329536"/>
          </a:xfrm>
          <a:prstGeom prst="rect">
            <a:avLst/>
          </a:prstGeom>
        </p:spPr>
      </p:pic>
      <p:pic>
        <p:nvPicPr>
          <p:cNvPr id="5" name="object 5"/>
          <p:cNvPicPr/>
          <p:nvPr/>
        </p:nvPicPr>
        <p:blipFill>
          <a:blip r:embed="rId4" cstate="print"/>
          <a:stretch>
            <a:fillRect/>
          </a:stretch>
        </p:blipFill>
        <p:spPr>
          <a:xfrm>
            <a:off x="457200" y="4233671"/>
            <a:ext cx="6812280" cy="594360"/>
          </a:xfrm>
          <a:prstGeom prst="rect">
            <a:avLst/>
          </a:prstGeom>
        </p:spPr>
      </p:pic>
      <p:sp>
        <p:nvSpPr>
          <p:cNvPr id="6" name="object 6"/>
          <p:cNvSpPr txBox="1"/>
          <p:nvPr/>
        </p:nvSpPr>
        <p:spPr>
          <a:xfrm>
            <a:off x="8861450" y="4165091"/>
            <a:ext cx="3092196" cy="1012585"/>
          </a:xfrm>
          <a:prstGeom prst="rect">
            <a:avLst/>
          </a:prstGeom>
        </p:spPr>
        <p:txBody>
          <a:bodyPr vert="horz" wrap="square" lIns="0" tIns="15240" rIns="0" bIns="0" rtlCol="0">
            <a:spAutoFit/>
          </a:bodyPr>
          <a:lstStyle/>
          <a:p>
            <a:pPr marL="15240" marR="6096" algn="just">
              <a:spcBef>
                <a:spcPts val="120"/>
              </a:spcBef>
            </a:pPr>
            <a:r>
              <a:rPr sz="2160" spc="-12" dirty="0">
                <a:solidFill>
                  <a:schemeClr val="tx2"/>
                </a:solidFill>
                <a:latin typeface="Trebuchet MS"/>
                <a:cs typeface="Trebuchet MS"/>
              </a:rPr>
              <a:t>Ephemeral,</a:t>
            </a:r>
            <a:r>
              <a:rPr sz="2160" spc="-42" dirty="0">
                <a:solidFill>
                  <a:schemeClr val="tx2"/>
                </a:solidFill>
                <a:latin typeface="Trebuchet MS"/>
                <a:cs typeface="Trebuchet MS"/>
              </a:rPr>
              <a:t> </a:t>
            </a:r>
            <a:r>
              <a:rPr sz="2160" dirty="0">
                <a:solidFill>
                  <a:schemeClr val="tx2"/>
                </a:solidFill>
                <a:latin typeface="Trebuchet MS"/>
                <a:cs typeface="Trebuchet MS"/>
              </a:rPr>
              <a:t>for</a:t>
            </a:r>
            <a:r>
              <a:rPr sz="2160" spc="-42" dirty="0">
                <a:solidFill>
                  <a:schemeClr val="tx2"/>
                </a:solidFill>
                <a:latin typeface="Trebuchet MS"/>
                <a:cs typeface="Trebuchet MS"/>
              </a:rPr>
              <a:t> </a:t>
            </a:r>
            <a:r>
              <a:rPr sz="2160" spc="-12" dirty="0">
                <a:solidFill>
                  <a:schemeClr val="tx2"/>
                </a:solidFill>
                <a:latin typeface="Trebuchet MS"/>
                <a:cs typeface="Trebuchet MS"/>
              </a:rPr>
              <a:t>example, </a:t>
            </a:r>
            <a:r>
              <a:rPr sz="2160" dirty="0">
                <a:solidFill>
                  <a:schemeClr val="tx2"/>
                </a:solidFill>
                <a:latin typeface="Trebuchet MS"/>
                <a:cs typeface="Trebuchet MS"/>
              </a:rPr>
              <a:t>must</a:t>
            </a:r>
            <a:r>
              <a:rPr sz="2160" spc="108" dirty="0">
                <a:solidFill>
                  <a:schemeClr val="tx2"/>
                </a:solidFill>
                <a:latin typeface="Trebuchet MS"/>
                <a:cs typeface="Trebuchet MS"/>
              </a:rPr>
              <a:t> </a:t>
            </a:r>
            <a:r>
              <a:rPr sz="2160" dirty="0">
                <a:solidFill>
                  <a:schemeClr val="tx2"/>
                </a:solidFill>
                <a:latin typeface="Trebuchet MS"/>
                <a:cs typeface="Trebuchet MS"/>
              </a:rPr>
              <a:t>be</a:t>
            </a:r>
            <a:r>
              <a:rPr sz="2160" spc="114" dirty="0">
                <a:solidFill>
                  <a:schemeClr val="tx2"/>
                </a:solidFill>
                <a:latin typeface="Trebuchet MS"/>
                <a:cs typeface="Trebuchet MS"/>
              </a:rPr>
              <a:t> </a:t>
            </a:r>
            <a:r>
              <a:rPr sz="2160" dirty="0">
                <a:solidFill>
                  <a:schemeClr val="tx2"/>
                </a:solidFill>
                <a:latin typeface="Trebuchet MS"/>
                <a:cs typeface="Trebuchet MS"/>
              </a:rPr>
              <a:t>downloaded</a:t>
            </a:r>
            <a:r>
              <a:rPr sz="2160" spc="168" dirty="0">
                <a:solidFill>
                  <a:schemeClr val="tx2"/>
                </a:solidFill>
                <a:latin typeface="Trebuchet MS"/>
                <a:cs typeface="Trebuchet MS"/>
              </a:rPr>
              <a:t> </a:t>
            </a:r>
            <a:r>
              <a:rPr sz="2160" spc="-30" dirty="0">
                <a:solidFill>
                  <a:schemeClr val="tx2"/>
                </a:solidFill>
                <a:latin typeface="Trebuchet MS"/>
                <a:cs typeface="Trebuchet MS"/>
              </a:rPr>
              <a:t>for </a:t>
            </a:r>
            <a:r>
              <a:rPr sz="2160" dirty="0">
                <a:solidFill>
                  <a:schemeClr val="tx2"/>
                </a:solidFill>
                <a:latin typeface="Trebuchet MS"/>
                <a:cs typeface="Trebuchet MS"/>
              </a:rPr>
              <a:t>each</a:t>
            </a:r>
            <a:r>
              <a:rPr sz="2160" spc="-150" dirty="0">
                <a:solidFill>
                  <a:schemeClr val="tx2"/>
                </a:solidFill>
                <a:latin typeface="Trebuchet MS"/>
                <a:cs typeface="Trebuchet MS"/>
              </a:rPr>
              <a:t> </a:t>
            </a:r>
            <a:r>
              <a:rPr sz="2160" spc="-12" dirty="0">
                <a:solidFill>
                  <a:schemeClr val="tx2"/>
                </a:solidFill>
                <a:latin typeface="Trebuchet MS"/>
                <a:cs typeface="Trebuchet MS"/>
              </a:rPr>
              <a:t>invocation</a:t>
            </a:r>
            <a:endParaRPr sz="2160">
              <a:solidFill>
                <a:schemeClr val="tx2"/>
              </a:solidFill>
              <a:latin typeface="Trebuchet MS"/>
              <a:cs typeface="Trebuchet MS"/>
            </a:endParaRPr>
          </a:p>
        </p:txBody>
      </p:sp>
      <p:sp>
        <p:nvSpPr>
          <p:cNvPr id="7" name="object 7"/>
          <p:cNvSpPr/>
          <p:nvPr/>
        </p:nvSpPr>
        <p:spPr>
          <a:xfrm>
            <a:off x="12999262" y="4119981"/>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18"/>
                </a:lnTo>
                <a:lnTo>
                  <a:pt x="154939" y="684784"/>
                </a:lnTo>
                <a:lnTo>
                  <a:pt x="362584" y="498348"/>
                </a:lnTo>
                <a:lnTo>
                  <a:pt x="570229" y="684784"/>
                </a:lnTo>
                <a:lnTo>
                  <a:pt x="725170" y="512318"/>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
        <p:nvSpPr>
          <p:cNvPr id="8" name="object 8"/>
          <p:cNvSpPr txBox="1"/>
          <p:nvPr/>
        </p:nvSpPr>
        <p:spPr>
          <a:xfrm>
            <a:off x="8861451" y="6367272"/>
            <a:ext cx="3359658" cy="680186"/>
          </a:xfrm>
          <a:prstGeom prst="rect">
            <a:avLst/>
          </a:prstGeom>
        </p:spPr>
        <p:txBody>
          <a:bodyPr vert="horz" wrap="square" lIns="0" tIns="15240" rIns="0" bIns="0" rtlCol="0">
            <a:spAutoFit/>
          </a:bodyPr>
          <a:lstStyle/>
          <a:p>
            <a:pPr marL="15240" marR="6096">
              <a:spcBef>
                <a:spcPts val="120"/>
              </a:spcBef>
            </a:pPr>
            <a:r>
              <a:rPr sz="2160" spc="66" dirty="0">
                <a:solidFill>
                  <a:schemeClr val="tx2"/>
                </a:solidFill>
                <a:latin typeface="Trebuchet MS"/>
                <a:cs typeface="Trebuchet MS"/>
              </a:rPr>
              <a:t>Model</a:t>
            </a:r>
            <a:r>
              <a:rPr sz="2160" spc="-84" dirty="0">
                <a:solidFill>
                  <a:schemeClr val="tx2"/>
                </a:solidFill>
                <a:latin typeface="Trebuchet MS"/>
                <a:cs typeface="Trebuchet MS"/>
              </a:rPr>
              <a:t> </a:t>
            </a:r>
            <a:r>
              <a:rPr sz="2160" spc="-12" dirty="0">
                <a:solidFill>
                  <a:schemeClr val="tx2"/>
                </a:solidFill>
                <a:latin typeface="Trebuchet MS"/>
                <a:cs typeface="Trebuchet MS"/>
              </a:rPr>
              <a:t>size</a:t>
            </a:r>
            <a:r>
              <a:rPr sz="2160" spc="-102" dirty="0">
                <a:solidFill>
                  <a:schemeClr val="tx2"/>
                </a:solidFill>
                <a:latin typeface="Trebuchet MS"/>
                <a:cs typeface="Trebuchet MS"/>
              </a:rPr>
              <a:t> </a:t>
            </a:r>
            <a:r>
              <a:rPr sz="2160" spc="120" dirty="0">
                <a:solidFill>
                  <a:schemeClr val="tx2"/>
                </a:solidFill>
                <a:latin typeface="Trebuchet MS"/>
                <a:cs typeface="Trebuchet MS"/>
              </a:rPr>
              <a:t>+</a:t>
            </a:r>
            <a:r>
              <a:rPr sz="2160" spc="-108" dirty="0">
                <a:solidFill>
                  <a:schemeClr val="tx2"/>
                </a:solidFill>
                <a:latin typeface="Trebuchet MS"/>
                <a:cs typeface="Trebuchet MS"/>
              </a:rPr>
              <a:t> </a:t>
            </a:r>
            <a:r>
              <a:rPr sz="2160" dirty="0">
                <a:solidFill>
                  <a:schemeClr val="tx2"/>
                </a:solidFill>
                <a:latin typeface="Trebuchet MS"/>
                <a:cs typeface="Trebuchet MS"/>
              </a:rPr>
              <a:t>required</a:t>
            </a:r>
            <a:r>
              <a:rPr sz="2160" spc="-60" dirty="0">
                <a:solidFill>
                  <a:schemeClr val="tx2"/>
                </a:solidFill>
                <a:latin typeface="Trebuchet MS"/>
                <a:cs typeface="Trebuchet MS"/>
              </a:rPr>
              <a:t> </a:t>
            </a:r>
            <a:r>
              <a:rPr sz="2160" spc="-24" dirty="0">
                <a:solidFill>
                  <a:schemeClr val="tx2"/>
                </a:solidFill>
                <a:latin typeface="Trebuchet MS"/>
                <a:cs typeface="Trebuchet MS"/>
              </a:rPr>
              <a:t>code exceeds</a:t>
            </a:r>
            <a:r>
              <a:rPr sz="2160" spc="-84" dirty="0">
                <a:solidFill>
                  <a:schemeClr val="tx2"/>
                </a:solidFill>
                <a:latin typeface="Trebuchet MS"/>
                <a:cs typeface="Trebuchet MS"/>
              </a:rPr>
              <a:t> </a:t>
            </a:r>
            <a:r>
              <a:rPr sz="2160" spc="-12" dirty="0">
                <a:solidFill>
                  <a:schemeClr val="tx2"/>
                </a:solidFill>
                <a:latin typeface="Trebuchet MS"/>
                <a:cs typeface="Trebuchet MS"/>
              </a:rPr>
              <a:t>limit</a:t>
            </a:r>
            <a:endParaRPr sz="2160">
              <a:solidFill>
                <a:schemeClr val="tx2"/>
              </a:solidFill>
              <a:latin typeface="Trebuchet MS"/>
              <a:cs typeface="Trebuchet MS"/>
            </a:endParaRPr>
          </a:p>
        </p:txBody>
      </p:sp>
      <p:sp>
        <p:nvSpPr>
          <p:cNvPr id="9" name="object 9"/>
          <p:cNvSpPr/>
          <p:nvPr/>
        </p:nvSpPr>
        <p:spPr>
          <a:xfrm>
            <a:off x="12999262" y="6321857"/>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30"/>
                </a:lnTo>
                <a:lnTo>
                  <a:pt x="154939" y="684834"/>
                </a:lnTo>
                <a:lnTo>
                  <a:pt x="362584" y="498284"/>
                </a:lnTo>
                <a:lnTo>
                  <a:pt x="570229" y="684834"/>
                </a:lnTo>
                <a:lnTo>
                  <a:pt x="725170" y="512330"/>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dirty="0">
                <a:solidFill>
                  <a:schemeClr val="tx2"/>
                </a:solidFill>
              </a:rPr>
              <a:t>The</a:t>
            </a:r>
            <a:r>
              <a:rPr spc="-354" dirty="0">
                <a:solidFill>
                  <a:schemeClr val="tx2"/>
                </a:solidFill>
              </a:rPr>
              <a:t> </a:t>
            </a:r>
            <a:r>
              <a:rPr spc="54" dirty="0">
                <a:solidFill>
                  <a:schemeClr val="tx2"/>
                </a:solidFill>
              </a:rPr>
              <a:t>solution</a:t>
            </a:r>
          </a:p>
        </p:txBody>
      </p:sp>
      <p:pic>
        <p:nvPicPr>
          <p:cNvPr id="3" name="object 3"/>
          <p:cNvPicPr/>
          <p:nvPr/>
        </p:nvPicPr>
        <p:blipFill>
          <a:blip r:embed="rId2" cstate="print"/>
          <a:stretch>
            <a:fillRect/>
          </a:stretch>
        </p:blipFill>
        <p:spPr>
          <a:xfrm>
            <a:off x="9469526" y="2781605"/>
            <a:ext cx="2304287" cy="2304288"/>
          </a:xfrm>
          <a:prstGeom prst="rect">
            <a:avLst/>
          </a:prstGeom>
        </p:spPr>
      </p:pic>
      <p:pic>
        <p:nvPicPr>
          <p:cNvPr id="4" name="object 4"/>
          <p:cNvPicPr/>
          <p:nvPr/>
        </p:nvPicPr>
        <p:blipFill>
          <a:blip r:embed="rId3" cstate="print"/>
          <a:stretch>
            <a:fillRect/>
          </a:stretch>
        </p:blipFill>
        <p:spPr>
          <a:xfrm>
            <a:off x="2745028" y="2807207"/>
            <a:ext cx="2304287" cy="2304287"/>
          </a:xfrm>
          <a:prstGeom prst="rect">
            <a:avLst/>
          </a:prstGeom>
        </p:spPr>
      </p:pic>
      <p:sp>
        <p:nvSpPr>
          <p:cNvPr id="5" name="object 5"/>
          <p:cNvSpPr txBox="1"/>
          <p:nvPr/>
        </p:nvSpPr>
        <p:spPr>
          <a:xfrm>
            <a:off x="9124036" y="5436413"/>
            <a:ext cx="2987802" cy="606320"/>
          </a:xfrm>
          <a:prstGeom prst="rect">
            <a:avLst/>
          </a:prstGeom>
        </p:spPr>
        <p:txBody>
          <a:bodyPr vert="horz" wrap="square" lIns="0" tIns="15240" rIns="0" bIns="0" rtlCol="0">
            <a:spAutoFit/>
          </a:bodyPr>
          <a:lstStyle/>
          <a:p>
            <a:pPr marL="15240">
              <a:spcBef>
                <a:spcPts val="120"/>
              </a:spcBef>
            </a:pPr>
            <a:r>
              <a:rPr sz="3840" spc="270" dirty="0">
                <a:solidFill>
                  <a:schemeClr val="tx2"/>
                </a:solidFill>
                <a:latin typeface="Trebuchet MS"/>
                <a:cs typeface="Trebuchet MS"/>
              </a:rPr>
              <a:t>AWS</a:t>
            </a:r>
            <a:r>
              <a:rPr sz="3840" spc="-150" dirty="0">
                <a:solidFill>
                  <a:schemeClr val="tx2"/>
                </a:solidFill>
                <a:latin typeface="Trebuchet MS"/>
                <a:cs typeface="Trebuchet MS"/>
              </a:rPr>
              <a:t> </a:t>
            </a:r>
            <a:r>
              <a:rPr sz="3840" spc="72" dirty="0">
                <a:solidFill>
                  <a:schemeClr val="tx2"/>
                </a:solidFill>
                <a:latin typeface="Trebuchet MS"/>
                <a:cs typeface="Trebuchet MS"/>
              </a:rPr>
              <a:t>Lambda</a:t>
            </a:r>
            <a:endParaRPr sz="3840">
              <a:solidFill>
                <a:schemeClr val="tx2"/>
              </a:solidFill>
              <a:latin typeface="Trebuchet MS"/>
              <a:cs typeface="Trebuchet MS"/>
            </a:endParaRPr>
          </a:p>
        </p:txBody>
      </p:sp>
      <p:sp>
        <p:nvSpPr>
          <p:cNvPr id="6" name="object 6"/>
          <p:cNvSpPr txBox="1"/>
          <p:nvPr/>
        </p:nvSpPr>
        <p:spPr>
          <a:xfrm>
            <a:off x="2510027" y="5436413"/>
            <a:ext cx="2775204" cy="606320"/>
          </a:xfrm>
          <a:prstGeom prst="rect">
            <a:avLst/>
          </a:prstGeom>
        </p:spPr>
        <p:txBody>
          <a:bodyPr vert="horz" wrap="square" lIns="0" tIns="15240" rIns="0" bIns="0" rtlCol="0">
            <a:spAutoFit/>
          </a:bodyPr>
          <a:lstStyle/>
          <a:p>
            <a:pPr marL="15240">
              <a:spcBef>
                <a:spcPts val="120"/>
              </a:spcBef>
            </a:pPr>
            <a:r>
              <a:rPr sz="3840" spc="120" dirty="0">
                <a:solidFill>
                  <a:schemeClr val="tx2"/>
                </a:solidFill>
                <a:latin typeface="Trebuchet MS"/>
                <a:cs typeface="Trebuchet MS"/>
              </a:rPr>
              <a:t>Amazon</a:t>
            </a:r>
            <a:r>
              <a:rPr sz="3840" spc="-126" dirty="0">
                <a:solidFill>
                  <a:schemeClr val="tx2"/>
                </a:solidFill>
                <a:latin typeface="Trebuchet MS"/>
                <a:cs typeface="Trebuchet MS"/>
              </a:rPr>
              <a:t> </a:t>
            </a:r>
            <a:r>
              <a:rPr sz="3840" spc="108" dirty="0">
                <a:solidFill>
                  <a:schemeClr val="tx2"/>
                </a:solidFill>
                <a:latin typeface="Trebuchet MS"/>
                <a:cs typeface="Trebuchet MS"/>
              </a:rPr>
              <a:t>EFS</a:t>
            </a:r>
            <a:endParaRPr sz="3840">
              <a:solidFill>
                <a:schemeClr val="tx2"/>
              </a:solidFill>
              <a:latin typeface="Trebuchet MS"/>
              <a:cs typeface="Trebuchet MS"/>
            </a:endParaRPr>
          </a:p>
        </p:txBody>
      </p:sp>
      <p:sp>
        <p:nvSpPr>
          <p:cNvPr id="7" name="object 7"/>
          <p:cNvSpPr/>
          <p:nvPr/>
        </p:nvSpPr>
        <p:spPr>
          <a:xfrm>
            <a:off x="6632357" y="3476288"/>
            <a:ext cx="1276350" cy="1275588"/>
          </a:xfrm>
          <a:custGeom>
            <a:avLst/>
            <a:gdLst/>
            <a:ahLst/>
            <a:cxnLst/>
            <a:rect l="l" t="t" r="r" b="b"/>
            <a:pathLst>
              <a:path w="1063625" h="1062989">
                <a:moveTo>
                  <a:pt x="1063193" y="531291"/>
                </a:moveTo>
                <a:lnTo>
                  <a:pt x="1055852" y="495058"/>
                </a:lnTo>
                <a:lnTo>
                  <a:pt x="1035824" y="465429"/>
                </a:lnTo>
                <a:lnTo>
                  <a:pt x="1006170" y="445439"/>
                </a:lnTo>
                <a:lnTo>
                  <a:pt x="969899" y="438099"/>
                </a:lnTo>
                <a:lnTo>
                  <a:pt x="625233" y="438099"/>
                </a:lnTo>
                <a:lnTo>
                  <a:pt x="625233" y="93192"/>
                </a:lnTo>
                <a:lnTo>
                  <a:pt x="617880" y="56959"/>
                </a:lnTo>
                <a:lnTo>
                  <a:pt x="597852" y="27330"/>
                </a:lnTo>
                <a:lnTo>
                  <a:pt x="568198" y="7340"/>
                </a:lnTo>
                <a:lnTo>
                  <a:pt x="531926" y="0"/>
                </a:lnTo>
                <a:lnTo>
                  <a:pt x="495642" y="7340"/>
                </a:lnTo>
                <a:lnTo>
                  <a:pt x="465975" y="27330"/>
                </a:lnTo>
                <a:lnTo>
                  <a:pt x="445947" y="56959"/>
                </a:lnTo>
                <a:lnTo>
                  <a:pt x="438594" y="93192"/>
                </a:lnTo>
                <a:lnTo>
                  <a:pt x="438594" y="438099"/>
                </a:lnTo>
                <a:lnTo>
                  <a:pt x="93306" y="438099"/>
                </a:lnTo>
                <a:lnTo>
                  <a:pt x="57035" y="445439"/>
                </a:lnTo>
                <a:lnTo>
                  <a:pt x="27381" y="465429"/>
                </a:lnTo>
                <a:lnTo>
                  <a:pt x="7353" y="495058"/>
                </a:lnTo>
                <a:lnTo>
                  <a:pt x="0" y="531291"/>
                </a:lnTo>
                <a:lnTo>
                  <a:pt x="7353" y="567512"/>
                </a:lnTo>
                <a:lnTo>
                  <a:pt x="27381" y="597141"/>
                </a:lnTo>
                <a:lnTo>
                  <a:pt x="57035" y="617143"/>
                </a:lnTo>
                <a:lnTo>
                  <a:pt x="93306" y="624484"/>
                </a:lnTo>
                <a:lnTo>
                  <a:pt x="438594" y="624484"/>
                </a:lnTo>
                <a:lnTo>
                  <a:pt x="438594" y="969391"/>
                </a:lnTo>
                <a:lnTo>
                  <a:pt x="445947" y="1005624"/>
                </a:lnTo>
                <a:lnTo>
                  <a:pt x="465975" y="1035253"/>
                </a:lnTo>
                <a:lnTo>
                  <a:pt x="495642" y="1055255"/>
                </a:lnTo>
                <a:lnTo>
                  <a:pt x="531926" y="1062596"/>
                </a:lnTo>
                <a:lnTo>
                  <a:pt x="568198" y="1055243"/>
                </a:lnTo>
                <a:lnTo>
                  <a:pt x="597852" y="1035177"/>
                </a:lnTo>
                <a:lnTo>
                  <a:pt x="617880" y="1005357"/>
                </a:lnTo>
                <a:lnTo>
                  <a:pt x="625233" y="968756"/>
                </a:lnTo>
                <a:lnTo>
                  <a:pt x="625233" y="624484"/>
                </a:lnTo>
                <a:lnTo>
                  <a:pt x="969899" y="624484"/>
                </a:lnTo>
                <a:lnTo>
                  <a:pt x="1006170" y="617143"/>
                </a:lnTo>
                <a:lnTo>
                  <a:pt x="1035824" y="597141"/>
                </a:lnTo>
                <a:lnTo>
                  <a:pt x="1055852" y="567512"/>
                </a:lnTo>
                <a:lnTo>
                  <a:pt x="1063193" y="531291"/>
                </a:lnTo>
                <a:close/>
              </a:path>
            </a:pathLst>
          </a:custGeom>
          <a:solidFill>
            <a:srgbClr val="FFFFFF"/>
          </a:solidFill>
        </p:spPr>
        <p:txBody>
          <a:bodyPr wrap="square" lIns="0" tIns="0" rIns="0" bIns="0" rtlCol="0"/>
          <a:lstStyle/>
          <a:p>
            <a:endParaRPr sz="3456">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126" dirty="0">
                <a:solidFill>
                  <a:schemeClr val="tx2"/>
                </a:solidFill>
              </a:rPr>
              <a:t>How</a:t>
            </a:r>
            <a:r>
              <a:rPr spc="-216" dirty="0">
                <a:solidFill>
                  <a:schemeClr val="tx2"/>
                </a:solidFill>
              </a:rPr>
              <a:t> </a:t>
            </a:r>
            <a:r>
              <a:rPr dirty="0">
                <a:solidFill>
                  <a:schemeClr val="tx2"/>
                </a:solidFill>
              </a:rPr>
              <a:t>it</a:t>
            </a:r>
            <a:r>
              <a:rPr spc="-222" dirty="0">
                <a:solidFill>
                  <a:schemeClr val="tx2"/>
                </a:solidFill>
              </a:rPr>
              <a:t> </a:t>
            </a:r>
            <a:r>
              <a:rPr spc="-12" dirty="0">
                <a:solidFill>
                  <a:schemeClr val="tx2"/>
                </a:solidFill>
              </a:rPr>
              <a:t>works</a:t>
            </a:r>
          </a:p>
        </p:txBody>
      </p:sp>
      <p:grpSp>
        <p:nvGrpSpPr>
          <p:cNvPr id="3" name="object 3"/>
          <p:cNvGrpSpPr/>
          <p:nvPr/>
        </p:nvGrpSpPr>
        <p:grpSpPr>
          <a:xfrm>
            <a:off x="762752" y="3057753"/>
            <a:ext cx="12124944" cy="925830"/>
            <a:chOff x="635627" y="2548127"/>
            <a:chExt cx="10104120" cy="771525"/>
          </a:xfrm>
        </p:grpSpPr>
        <p:pic>
          <p:nvPicPr>
            <p:cNvPr id="4" name="object 4"/>
            <p:cNvPicPr/>
            <p:nvPr/>
          </p:nvPicPr>
          <p:blipFill>
            <a:blip r:embed="rId2" cstate="print"/>
            <a:stretch>
              <a:fillRect/>
            </a:stretch>
          </p:blipFill>
          <p:spPr>
            <a:xfrm>
              <a:off x="3553967" y="2557271"/>
              <a:ext cx="762000" cy="762000"/>
            </a:xfrm>
            <a:prstGeom prst="rect">
              <a:avLst/>
            </a:prstGeom>
          </p:spPr>
        </p:pic>
        <p:pic>
          <p:nvPicPr>
            <p:cNvPr id="5" name="object 5"/>
            <p:cNvPicPr/>
            <p:nvPr/>
          </p:nvPicPr>
          <p:blipFill>
            <a:blip r:embed="rId3" cstate="print"/>
            <a:stretch>
              <a:fillRect/>
            </a:stretch>
          </p:blipFill>
          <p:spPr>
            <a:xfrm>
              <a:off x="6460236" y="2548127"/>
              <a:ext cx="762000" cy="762000"/>
            </a:xfrm>
            <a:prstGeom prst="rect">
              <a:avLst/>
            </a:prstGeom>
          </p:spPr>
        </p:pic>
        <p:sp>
          <p:nvSpPr>
            <p:cNvPr id="6" name="object 6"/>
            <p:cNvSpPr/>
            <p:nvPr/>
          </p:nvSpPr>
          <p:spPr>
            <a:xfrm>
              <a:off x="4316730" y="2875025"/>
              <a:ext cx="2145030" cy="110489"/>
            </a:xfrm>
            <a:custGeom>
              <a:avLst/>
              <a:gdLst/>
              <a:ahLst/>
              <a:cxnLst/>
              <a:rect l="l" t="t" r="r" b="b"/>
              <a:pathLst>
                <a:path w="2145029" h="110489">
                  <a:moveTo>
                    <a:pt x="2133789" y="45338"/>
                  </a:moveTo>
                  <a:lnTo>
                    <a:pt x="2130298" y="45338"/>
                  </a:lnTo>
                  <a:lnTo>
                    <a:pt x="2130425" y="64388"/>
                  </a:lnTo>
                  <a:lnTo>
                    <a:pt x="2105013" y="64498"/>
                  </a:lnTo>
                  <a:lnTo>
                    <a:pt x="2073402" y="92456"/>
                  </a:lnTo>
                  <a:lnTo>
                    <a:pt x="2069465" y="95885"/>
                  </a:lnTo>
                  <a:lnTo>
                    <a:pt x="2069084" y="101981"/>
                  </a:lnTo>
                  <a:lnTo>
                    <a:pt x="2072513" y="105918"/>
                  </a:lnTo>
                  <a:lnTo>
                    <a:pt x="2076069" y="109854"/>
                  </a:lnTo>
                  <a:lnTo>
                    <a:pt x="2082038" y="110236"/>
                  </a:lnTo>
                  <a:lnTo>
                    <a:pt x="2085975" y="106679"/>
                  </a:lnTo>
                  <a:lnTo>
                    <a:pt x="2144776" y="54863"/>
                  </a:lnTo>
                  <a:lnTo>
                    <a:pt x="2133789" y="45338"/>
                  </a:lnTo>
                  <a:close/>
                </a:path>
                <a:path w="2145029" h="110489">
                  <a:moveTo>
                    <a:pt x="2104835" y="45448"/>
                  </a:moveTo>
                  <a:lnTo>
                    <a:pt x="0" y="54483"/>
                  </a:lnTo>
                  <a:lnTo>
                    <a:pt x="0" y="73533"/>
                  </a:lnTo>
                  <a:lnTo>
                    <a:pt x="2105013" y="64498"/>
                  </a:lnTo>
                  <a:lnTo>
                    <a:pt x="2115810" y="54948"/>
                  </a:lnTo>
                  <a:lnTo>
                    <a:pt x="2104835" y="45448"/>
                  </a:lnTo>
                  <a:close/>
                </a:path>
                <a:path w="2145029" h="110489">
                  <a:moveTo>
                    <a:pt x="2115810" y="54948"/>
                  </a:moveTo>
                  <a:lnTo>
                    <a:pt x="2105013" y="64498"/>
                  </a:lnTo>
                  <a:lnTo>
                    <a:pt x="2130425" y="64388"/>
                  </a:lnTo>
                  <a:lnTo>
                    <a:pt x="2130409" y="62102"/>
                  </a:lnTo>
                  <a:lnTo>
                    <a:pt x="2124075" y="62102"/>
                  </a:lnTo>
                  <a:lnTo>
                    <a:pt x="2115810" y="54948"/>
                  </a:lnTo>
                  <a:close/>
                </a:path>
                <a:path w="2145029" h="110489">
                  <a:moveTo>
                    <a:pt x="2123948" y="47751"/>
                  </a:moveTo>
                  <a:lnTo>
                    <a:pt x="2115810" y="54948"/>
                  </a:lnTo>
                  <a:lnTo>
                    <a:pt x="2124075" y="62102"/>
                  </a:lnTo>
                  <a:lnTo>
                    <a:pt x="2123948" y="47751"/>
                  </a:lnTo>
                  <a:close/>
                </a:path>
                <a:path w="2145029" h="110489">
                  <a:moveTo>
                    <a:pt x="2130314" y="47751"/>
                  </a:moveTo>
                  <a:lnTo>
                    <a:pt x="2123948" y="47751"/>
                  </a:lnTo>
                  <a:lnTo>
                    <a:pt x="2124075" y="62102"/>
                  </a:lnTo>
                  <a:lnTo>
                    <a:pt x="2130409" y="62102"/>
                  </a:lnTo>
                  <a:lnTo>
                    <a:pt x="2130314" y="47751"/>
                  </a:lnTo>
                  <a:close/>
                </a:path>
                <a:path w="2145029" h="110489">
                  <a:moveTo>
                    <a:pt x="2130298" y="45338"/>
                  </a:moveTo>
                  <a:lnTo>
                    <a:pt x="2104835" y="45448"/>
                  </a:lnTo>
                  <a:lnTo>
                    <a:pt x="2115810" y="54948"/>
                  </a:lnTo>
                  <a:lnTo>
                    <a:pt x="2123948" y="47751"/>
                  </a:lnTo>
                  <a:lnTo>
                    <a:pt x="2130314" y="47751"/>
                  </a:lnTo>
                  <a:lnTo>
                    <a:pt x="2130298" y="45338"/>
                  </a:lnTo>
                  <a:close/>
                </a:path>
                <a:path w="2145029" h="110489">
                  <a:moveTo>
                    <a:pt x="2081530" y="0"/>
                  </a:moveTo>
                  <a:lnTo>
                    <a:pt x="2075561" y="508"/>
                  </a:lnTo>
                  <a:lnTo>
                    <a:pt x="2068703" y="8382"/>
                  </a:lnTo>
                  <a:lnTo>
                    <a:pt x="2069084" y="14477"/>
                  </a:lnTo>
                  <a:lnTo>
                    <a:pt x="2104835" y="45448"/>
                  </a:lnTo>
                  <a:lnTo>
                    <a:pt x="2133789" y="45338"/>
                  </a:lnTo>
                  <a:lnTo>
                    <a:pt x="2081530" y="0"/>
                  </a:lnTo>
                  <a:close/>
                </a:path>
              </a:pathLst>
            </a:custGeom>
            <a:solidFill>
              <a:srgbClr val="FFFFFF"/>
            </a:solidFill>
          </p:spPr>
          <p:txBody>
            <a:bodyPr wrap="square" lIns="0" tIns="0" rIns="0" bIns="0" rtlCol="0"/>
            <a:lstStyle/>
            <a:p>
              <a:endParaRPr sz="3456">
                <a:solidFill>
                  <a:schemeClr val="tx2"/>
                </a:solidFill>
              </a:endParaRPr>
            </a:p>
          </p:txBody>
        </p:sp>
        <p:sp>
          <p:nvSpPr>
            <p:cNvPr id="7" name="object 7"/>
            <p:cNvSpPr/>
            <p:nvPr/>
          </p:nvSpPr>
          <p:spPr>
            <a:xfrm>
              <a:off x="644677" y="2590225"/>
              <a:ext cx="681990" cy="684530"/>
            </a:xfrm>
            <a:custGeom>
              <a:avLst/>
              <a:gdLst/>
              <a:ahLst/>
              <a:cxnLst/>
              <a:rect l="l" t="t" r="r" b="b"/>
              <a:pathLst>
                <a:path w="681990" h="684529">
                  <a:moveTo>
                    <a:pt x="340653" y="279805"/>
                  </a:moveTo>
                  <a:lnTo>
                    <a:pt x="385128" y="288721"/>
                  </a:lnTo>
                  <a:lnTo>
                    <a:pt x="421488" y="313019"/>
                  </a:lnTo>
                  <a:lnTo>
                    <a:pt x="446024" y="349024"/>
                  </a:lnTo>
                  <a:lnTo>
                    <a:pt x="455026" y="393061"/>
                  </a:lnTo>
                  <a:lnTo>
                    <a:pt x="451405" y="421383"/>
                  </a:lnTo>
                  <a:lnTo>
                    <a:pt x="441151" y="447087"/>
                  </a:lnTo>
                  <a:lnTo>
                    <a:pt x="425171" y="469277"/>
                  </a:lnTo>
                  <a:lnTo>
                    <a:pt x="404387" y="487042"/>
                  </a:lnTo>
                  <a:lnTo>
                    <a:pt x="444536" y="508285"/>
                  </a:lnTo>
                  <a:lnTo>
                    <a:pt x="478351" y="538560"/>
                  </a:lnTo>
                  <a:lnTo>
                    <a:pt x="504344" y="576352"/>
                  </a:lnTo>
                  <a:lnTo>
                    <a:pt x="521031" y="620144"/>
                  </a:lnTo>
                  <a:lnTo>
                    <a:pt x="526923" y="668421"/>
                  </a:lnTo>
                  <a:lnTo>
                    <a:pt x="526923" y="677017"/>
                  </a:lnTo>
                  <a:lnTo>
                    <a:pt x="519975" y="683965"/>
                  </a:lnTo>
                  <a:lnTo>
                    <a:pt x="161899" y="683966"/>
                  </a:lnTo>
                  <a:lnTo>
                    <a:pt x="154977" y="677017"/>
                  </a:lnTo>
                  <a:lnTo>
                    <a:pt x="154977" y="668421"/>
                  </a:lnTo>
                  <a:lnTo>
                    <a:pt x="156951" y="652876"/>
                  </a:lnTo>
                  <a:lnTo>
                    <a:pt x="495217" y="652876"/>
                  </a:lnTo>
                  <a:lnTo>
                    <a:pt x="484014" y="606098"/>
                  </a:lnTo>
                  <a:lnTo>
                    <a:pt x="460838" y="565809"/>
                  </a:lnTo>
                  <a:lnTo>
                    <a:pt x="427838" y="534254"/>
                  </a:lnTo>
                  <a:lnTo>
                    <a:pt x="387160" y="513676"/>
                  </a:lnTo>
                  <a:lnTo>
                    <a:pt x="340950" y="506318"/>
                  </a:lnTo>
                  <a:lnTo>
                    <a:pt x="240956" y="506318"/>
                  </a:lnTo>
                  <a:lnTo>
                    <a:pt x="245432" y="502626"/>
                  </a:lnTo>
                  <a:lnTo>
                    <a:pt x="253057" y="498138"/>
                  </a:lnTo>
                  <a:lnTo>
                    <a:pt x="260867" y="494053"/>
                  </a:lnTo>
                  <a:lnTo>
                    <a:pt x="268844" y="490362"/>
                  </a:lnTo>
                  <a:lnTo>
                    <a:pt x="276970" y="487055"/>
                  </a:lnTo>
                  <a:lnTo>
                    <a:pt x="263136" y="475228"/>
                  </a:lnTo>
                  <a:lnTo>
                    <a:pt x="340653" y="475228"/>
                  </a:lnTo>
                  <a:lnTo>
                    <a:pt x="399588" y="451137"/>
                  </a:lnTo>
                  <a:lnTo>
                    <a:pt x="424031" y="393061"/>
                  </a:lnTo>
                  <a:lnTo>
                    <a:pt x="417470" y="361106"/>
                  </a:lnTo>
                  <a:lnTo>
                    <a:pt x="399588" y="334985"/>
                  </a:lnTo>
                  <a:lnTo>
                    <a:pt x="373083" y="317361"/>
                  </a:lnTo>
                  <a:lnTo>
                    <a:pt x="340653" y="310894"/>
                  </a:lnTo>
                  <a:lnTo>
                    <a:pt x="263025" y="310894"/>
                  </a:lnTo>
                  <a:lnTo>
                    <a:pt x="296194" y="288721"/>
                  </a:lnTo>
                  <a:lnTo>
                    <a:pt x="340653" y="279805"/>
                  </a:lnTo>
                  <a:close/>
                </a:path>
                <a:path w="681990" h="684529">
                  <a:moveTo>
                    <a:pt x="240956" y="506318"/>
                  </a:moveTo>
                  <a:lnTo>
                    <a:pt x="340950" y="506318"/>
                  </a:lnTo>
                  <a:lnTo>
                    <a:pt x="320155" y="507776"/>
                  </a:lnTo>
                  <a:lnTo>
                    <a:pt x="299839" y="512100"/>
                  </a:lnTo>
                  <a:lnTo>
                    <a:pt x="261769" y="529026"/>
                  </a:lnTo>
                  <a:lnTo>
                    <a:pt x="210091" y="581784"/>
                  </a:lnTo>
                  <a:lnTo>
                    <a:pt x="186696" y="652876"/>
                  </a:lnTo>
                  <a:lnTo>
                    <a:pt x="156951" y="652876"/>
                  </a:lnTo>
                  <a:lnTo>
                    <a:pt x="161263" y="618922"/>
                  </a:lnTo>
                  <a:lnTo>
                    <a:pt x="179278" y="573240"/>
                  </a:lnTo>
                  <a:lnTo>
                    <a:pt x="207756" y="533700"/>
                  </a:lnTo>
                  <a:lnTo>
                    <a:pt x="240956" y="506318"/>
                  </a:lnTo>
                  <a:close/>
                </a:path>
                <a:path w="681990" h="684529">
                  <a:moveTo>
                    <a:pt x="263025" y="310894"/>
                  </a:moveTo>
                  <a:lnTo>
                    <a:pt x="340653" y="310894"/>
                  </a:lnTo>
                  <a:lnTo>
                    <a:pt x="308240" y="317361"/>
                  </a:lnTo>
                  <a:lnTo>
                    <a:pt x="281747" y="334985"/>
                  </a:lnTo>
                  <a:lnTo>
                    <a:pt x="263872" y="361106"/>
                  </a:lnTo>
                  <a:lnTo>
                    <a:pt x="257314" y="393061"/>
                  </a:lnTo>
                  <a:lnTo>
                    <a:pt x="263872" y="425016"/>
                  </a:lnTo>
                  <a:lnTo>
                    <a:pt x="281747" y="451137"/>
                  </a:lnTo>
                  <a:lnTo>
                    <a:pt x="308240" y="468762"/>
                  </a:lnTo>
                  <a:lnTo>
                    <a:pt x="340653" y="475228"/>
                  </a:lnTo>
                  <a:lnTo>
                    <a:pt x="263136" y="475228"/>
                  </a:lnTo>
                  <a:lnTo>
                    <a:pt x="256170" y="469270"/>
                  </a:lnTo>
                  <a:lnTo>
                    <a:pt x="240193" y="447081"/>
                  </a:lnTo>
                  <a:lnTo>
                    <a:pt x="229939" y="421377"/>
                  </a:lnTo>
                  <a:lnTo>
                    <a:pt x="226318" y="393061"/>
                  </a:lnTo>
                  <a:lnTo>
                    <a:pt x="235318" y="349024"/>
                  </a:lnTo>
                  <a:lnTo>
                    <a:pt x="259847" y="313019"/>
                  </a:lnTo>
                  <a:lnTo>
                    <a:pt x="263025" y="310894"/>
                  </a:lnTo>
                  <a:close/>
                </a:path>
                <a:path w="681990" h="684529">
                  <a:moveTo>
                    <a:pt x="495630" y="0"/>
                  </a:moveTo>
                  <a:lnTo>
                    <a:pt x="540106" y="8915"/>
                  </a:lnTo>
                  <a:lnTo>
                    <a:pt x="576467" y="33213"/>
                  </a:lnTo>
                  <a:lnTo>
                    <a:pt x="601003" y="69218"/>
                  </a:lnTo>
                  <a:lnTo>
                    <a:pt x="610006" y="113256"/>
                  </a:lnTo>
                  <a:lnTo>
                    <a:pt x="606385" y="141577"/>
                  </a:lnTo>
                  <a:lnTo>
                    <a:pt x="596130" y="167282"/>
                  </a:lnTo>
                  <a:lnTo>
                    <a:pt x="580149" y="189472"/>
                  </a:lnTo>
                  <a:lnTo>
                    <a:pt x="559486" y="207133"/>
                  </a:lnTo>
                  <a:lnTo>
                    <a:pt x="599512" y="228479"/>
                  </a:lnTo>
                  <a:lnTo>
                    <a:pt x="633326" y="258755"/>
                  </a:lnTo>
                  <a:lnTo>
                    <a:pt x="659320" y="296547"/>
                  </a:lnTo>
                  <a:lnTo>
                    <a:pt x="676007" y="340340"/>
                  </a:lnTo>
                  <a:lnTo>
                    <a:pt x="681900" y="388618"/>
                  </a:lnTo>
                  <a:lnTo>
                    <a:pt x="681900" y="397206"/>
                  </a:lnTo>
                  <a:lnTo>
                    <a:pt x="674957" y="404163"/>
                  </a:lnTo>
                  <a:lnTo>
                    <a:pt x="495927" y="404163"/>
                  </a:lnTo>
                  <a:lnTo>
                    <a:pt x="495927" y="373073"/>
                  </a:lnTo>
                  <a:lnTo>
                    <a:pt x="650192" y="373073"/>
                  </a:lnTo>
                  <a:lnTo>
                    <a:pt x="638990" y="326294"/>
                  </a:lnTo>
                  <a:lnTo>
                    <a:pt x="615815" y="286004"/>
                  </a:lnTo>
                  <a:lnTo>
                    <a:pt x="582815" y="254449"/>
                  </a:lnTo>
                  <a:lnTo>
                    <a:pt x="542137" y="233870"/>
                  </a:lnTo>
                  <a:lnTo>
                    <a:pt x="495927" y="226512"/>
                  </a:lnTo>
                  <a:lnTo>
                    <a:pt x="394722" y="226512"/>
                  </a:lnTo>
                  <a:lnTo>
                    <a:pt x="400410" y="222820"/>
                  </a:lnTo>
                  <a:lnTo>
                    <a:pt x="408034" y="218333"/>
                  </a:lnTo>
                  <a:lnTo>
                    <a:pt x="415844" y="214248"/>
                  </a:lnTo>
                  <a:lnTo>
                    <a:pt x="423822" y="210557"/>
                  </a:lnTo>
                  <a:lnTo>
                    <a:pt x="431948" y="207250"/>
                  </a:lnTo>
                  <a:lnTo>
                    <a:pt x="418114" y="195423"/>
                  </a:lnTo>
                  <a:lnTo>
                    <a:pt x="495630" y="195423"/>
                  </a:lnTo>
                  <a:lnTo>
                    <a:pt x="554565" y="171332"/>
                  </a:lnTo>
                  <a:lnTo>
                    <a:pt x="579008" y="113256"/>
                  </a:lnTo>
                  <a:lnTo>
                    <a:pt x="572448" y="81301"/>
                  </a:lnTo>
                  <a:lnTo>
                    <a:pt x="554565" y="55180"/>
                  </a:lnTo>
                  <a:lnTo>
                    <a:pt x="528060" y="37555"/>
                  </a:lnTo>
                  <a:lnTo>
                    <a:pt x="495630" y="31089"/>
                  </a:lnTo>
                  <a:lnTo>
                    <a:pt x="418002" y="31089"/>
                  </a:lnTo>
                  <a:lnTo>
                    <a:pt x="451172" y="8915"/>
                  </a:lnTo>
                  <a:lnTo>
                    <a:pt x="495630" y="0"/>
                  </a:lnTo>
                  <a:close/>
                </a:path>
                <a:path w="681990" h="684529">
                  <a:moveTo>
                    <a:pt x="85978" y="226512"/>
                  </a:moveTo>
                  <a:lnTo>
                    <a:pt x="185972" y="226512"/>
                  </a:lnTo>
                  <a:lnTo>
                    <a:pt x="165177" y="227971"/>
                  </a:lnTo>
                  <a:lnTo>
                    <a:pt x="144861" y="232295"/>
                  </a:lnTo>
                  <a:lnTo>
                    <a:pt x="106792" y="249221"/>
                  </a:lnTo>
                  <a:lnTo>
                    <a:pt x="55113" y="301981"/>
                  </a:lnTo>
                  <a:lnTo>
                    <a:pt x="31718" y="373073"/>
                  </a:lnTo>
                  <a:lnTo>
                    <a:pt x="185972" y="373073"/>
                  </a:lnTo>
                  <a:lnTo>
                    <a:pt x="185972" y="404163"/>
                  </a:lnTo>
                  <a:lnTo>
                    <a:pt x="6922" y="404163"/>
                  </a:lnTo>
                  <a:lnTo>
                    <a:pt x="0" y="397207"/>
                  </a:lnTo>
                  <a:lnTo>
                    <a:pt x="0" y="388618"/>
                  </a:lnTo>
                  <a:lnTo>
                    <a:pt x="6286" y="339116"/>
                  </a:lnTo>
                  <a:lnTo>
                    <a:pt x="24300" y="293434"/>
                  </a:lnTo>
                  <a:lnTo>
                    <a:pt x="52778" y="253894"/>
                  </a:lnTo>
                  <a:lnTo>
                    <a:pt x="85978" y="226512"/>
                  </a:lnTo>
                  <a:close/>
                </a:path>
                <a:path w="681990" h="684529">
                  <a:moveTo>
                    <a:pt x="394722" y="226512"/>
                  </a:moveTo>
                  <a:lnTo>
                    <a:pt x="495927" y="226512"/>
                  </a:lnTo>
                  <a:lnTo>
                    <a:pt x="475132" y="227971"/>
                  </a:lnTo>
                  <a:lnTo>
                    <a:pt x="454816" y="232295"/>
                  </a:lnTo>
                  <a:lnTo>
                    <a:pt x="416747" y="249221"/>
                  </a:lnTo>
                  <a:lnTo>
                    <a:pt x="397530" y="263366"/>
                  </a:lnTo>
                  <a:lnTo>
                    <a:pt x="377344" y="239790"/>
                  </a:lnTo>
                  <a:lnTo>
                    <a:pt x="382869" y="235209"/>
                  </a:lnTo>
                  <a:lnTo>
                    <a:pt x="388567" y="230844"/>
                  </a:lnTo>
                  <a:lnTo>
                    <a:pt x="394419" y="226709"/>
                  </a:lnTo>
                  <a:lnTo>
                    <a:pt x="394722" y="226512"/>
                  </a:lnTo>
                  <a:close/>
                </a:path>
                <a:path w="681990" h="684529">
                  <a:moveTo>
                    <a:pt x="185675" y="0"/>
                  </a:moveTo>
                  <a:lnTo>
                    <a:pt x="230151" y="8916"/>
                  </a:lnTo>
                  <a:lnTo>
                    <a:pt x="266511" y="33214"/>
                  </a:lnTo>
                  <a:lnTo>
                    <a:pt x="291046" y="69219"/>
                  </a:lnTo>
                  <a:lnTo>
                    <a:pt x="300049" y="113256"/>
                  </a:lnTo>
                  <a:lnTo>
                    <a:pt x="296444" y="141519"/>
                  </a:lnTo>
                  <a:lnTo>
                    <a:pt x="286230" y="167185"/>
                  </a:lnTo>
                  <a:lnTo>
                    <a:pt x="270311" y="189355"/>
                  </a:lnTo>
                  <a:lnTo>
                    <a:pt x="249591" y="207133"/>
                  </a:lnTo>
                  <a:lnTo>
                    <a:pt x="264239" y="213409"/>
                  </a:lnTo>
                  <a:lnTo>
                    <a:pt x="278346" y="220963"/>
                  </a:lnTo>
                  <a:lnTo>
                    <a:pt x="291812" y="229764"/>
                  </a:lnTo>
                  <a:lnTo>
                    <a:pt x="304543" y="239777"/>
                  </a:lnTo>
                  <a:lnTo>
                    <a:pt x="284357" y="263366"/>
                  </a:lnTo>
                  <a:lnTo>
                    <a:pt x="262367" y="247585"/>
                  </a:lnTo>
                  <a:lnTo>
                    <a:pt x="238235" y="236030"/>
                  </a:lnTo>
                  <a:lnTo>
                    <a:pt x="212569" y="228930"/>
                  </a:lnTo>
                  <a:lnTo>
                    <a:pt x="185972" y="226512"/>
                  </a:lnTo>
                  <a:lnTo>
                    <a:pt x="85978" y="226512"/>
                  </a:lnTo>
                  <a:lnTo>
                    <a:pt x="90455" y="222821"/>
                  </a:lnTo>
                  <a:lnTo>
                    <a:pt x="98079" y="218333"/>
                  </a:lnTo>
                  <a:lnTo>
                    <a:pt x="105889" y="214248"/>
                  </a:lnTo>
                  <a:lnTo>
                    <a:pt x="113867" y="210557"/>
                  </a:lnTo>
                  <a:lnTo>
                    <a:pt x="121993" y="207250"/>
                  </a:lnTo>
                  <a:lnTo>
                    <a:pt x="108159" y="195423"/>
                  </a:lnTo>
                  <a:lnTo>
                    <a:pt x="185675" y="195423"/>
                  </a:lnTo>
                  <a:lnTo>
                    <a:pt x="244610" y="171332"/>
                  </a:lnTo>
                  <a:lnTo>
                    <a:pt x="269053" y="113256"/>
                  </a:lnTo>
                  <a:lnTo>
                    <a:pt x="262493" y="81301"/>
                  </a:lnTo>
                  <a:lnTo>
                    <a:pt x="244610" y="55180"/>
                  </a:lnTo>
                  <a:lnTo>
                    <a:pt x="218105" y="37556"/>
                  </a:lnTo>
                  <a:lnTo>
                    <a:pt x="185675" y="31089"/>
                  </a:lnTo>
                  <a:lnTo>
                    <a:pt x="108047" y="31089"/>
                  </a:lnTo>
                  <a:lnTo>
                    <a:pt x="141217" y="8916"/>
                  </a:lnTo>
                  <a:lnTo>
                    <a:pt x="185675" y="0"/>
                  </a:lnTo>
                  <a:close/>
                </a:path>
                <a:path w="681990" h="684529">
                  <a:moveTo>
                    <a:pt x="418002" y="31089"/>
                  </a:moveTo>
                  <a:lnTo>
                    <a:pt x="495630" y="31089"/>
                  </a:lnTo>
                  <a:lnTo>
                    <a:pt x="463218" y="37555"/>
                  </a:lnTo>
                  <a:lnTo>
                    <a:pt x="436724" y="55180"/>
                  </a:lnTo>
                  <a:lnTo>
                    <a:pt x="418849" y="81301"/>
                  </a:lnTo>
                  <a:lnTo>
                    <a:pt x="412291" y="113256"/>
                  </a:lnTo>
                  <a:lnTo>
                    <a:pt x="418849" y="145211"/>
                  </a:lnTo>
                  <a:lnTo>
                    <a:pt x="436724" y="171332"/>
                  </a:lnTo>
                  <a:lnTo>
                    <a:pt x="463218" y="188956"/>
                  </a:lnTo>
                  <a:lnTo>
                    <a:pt x="495630" y="195423"/>
                  </a:lnTo>
                  <a:lnTo>
                    <a:pt x="418114" y="195423"/>
                  </a:lnTo>
                  <a:lnTo>
                    <a:pt x="411153" y="189472"/>
                  </a:lnTo>
                  <a:lnTo>
                    <a:pt x="395173" y="167282"/>
                  </a:lnTo>
                  <a:lnTo>
                    <a:pt x="384917" y="141577"/>
                  </a:lnTo>
                  <a:lnTo>
                    <a:pt x="381296" y="113256"/>
                  </a:lnTo>
                  <a:lnTo>
                    <a:pt x="390296" y="69219"/>
                  </a:lnTo>
                  <a:lnTo>
                    <a:pt x="414824" y="33213"/>
                  </a:lnTo>
                  <a:lnTo>
                    <a:pt x="418002" y="31089"/>
                  </a:lnTo>
                  <a:close/>
                </a:path>
                <a:path w="681990" h="684529">
                  <a:moveTo>
                    <a:pt x="108047" y="31089"/>
                  </a:moveTo>
                  <a:lnTo>
                    <a:pt x="185675" y="31089"/>
                  </a:lnTo>
                  <a:lnTo>
                    <a:pt x="153263" y="37556"/>
                  </a:lnTo>
                  <a:lnTo>
                    <a:pt x="126769" y="55180"/>
                  </a:lnTo>
                  <a:lnTo>
                    <a:pt x="108894" y="81301"/>
                  </a:lnTo>
                  <a:lnTo>
                    <a:pt x="102336" y="113256"/>
                  </a:lnTo>
                  <a:lnTo>
                    <a:pt x="108894" y="145211"/>
                  </a:lnTo>
                  <a:lnTo>
                    <a:pt x="126769" y="171332"/>
                  </a:lnTo>
                  <a:lnTo>
                    <a:pt x="153263" y="188956"/>
                  </a:lnTo>
                  <a:lnTo>
                    <a:pt x="185675" y="195423"/>
                  </a:lnTo>
                  <a:lnTo>
                    <a:pt x="108159" y="195423"/>
                  </a:lnTo>
                  <a:lnTo>
                    <a:pt x="101198" y="189472"/>
                  </a:lnTo>
                  <a:lnTo>
                    <a:pt x="85218" y="167282"/>
                  </a:lnTo>
                  <a:lnTo>
                    <a:pt x="74962" y="141578"/>
                  </a:lnTo>
                  <a:lnTo>
                    <a:pt x="71341" y="113256"/>
                  </a:lnTo>
                  <a:lnTo>
                    <a:pt x="80341" y="69219"/>
                  </a:lnTo>
                  <a:lnTo>
                    <a:pt x="104869" y="33214"/>
                  </a:lnTo>
                  <a:lnTo>
                    <a:pt x="108047" y="31089"/>
                  </a:lnTo>
                  <a:close/>
                </a:path>
              </a:pathLst>
            </a:custGeom>
            <a:solidFill>
              <a:srgbClr val="232E3D"/>
            </a:solidFill>
          </p:spPr>
          <p:txBody>
            <a:bodyPr wrap="square" lIns="0" tIns="0" rIns="0" bIns="0" rtlCol="0"/>
            <a:lstStyle/>
            <a:p>
              <a:endParaRPr sz="3456">
                <a:solidFill>
                  <a:schemeClr val="tx2"/>
                </a:solidFill>
              </a:endParaRPr>
            </a:p>
          </p:txBody>
        </p:sp>
        <p:pic>
          <p:nvPicPr>
            <p:cNvPr id="8" name="object 8"/>
            <p:cNvPicPr/>
            <p:nvPr/>
          </p:nvPicPr>
          <p:blipFill>
            <a:blip r:embed="rId4" cstate="print"/>
            <a:stretch>
              <a:fillRect/>
            </a:stretch>
          </p:blipFill>
          <p:spPr>
            <a:xfrm>
              <a:off x="737960" y="2612260"/>
              <a:ext cx="184825" cy="182442"/>
            </a:xfrm>
            <a:prstGeom prst="rect">
              <a:avLst/>
            </a:prstGeom>
          </p:spPr>
        </p:pic>
        <p:sp>
          <p:nvSpPr>
            <p:cNvPr id="9" name="object 9"/>
            <p:cNvSpPr/>
            <p:nvPr/>
          </p:nvSpPr>
          <p:spPr>
            <a:xfrm>
              <a:off x="644677" y="2590225"/>
              <a:ext cx="304800" cy="404495"/>
            </a:xfrm>
            <a:custGeom>
              <a:avLst/>
              <a:gdLst/>
              <a:ahLst/>
              <a:cxnLst/>
              <a:rect l="l" t="t" r="r" b="b"/>
              <a:pathLst>
                <a:path w="304800" h="404494">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44" y="141519"/>
                  </a:lnTo>
                  <a:lnTo>
                    <a:pt x="286230" y="167185"/>
                  </a:lnTo>
                  <a:lnTo>
                    <a:pt x="270311" y="189355"/>
                  </a:lnTo>
                  <a:lnTo>
                    <a:pt x="249591" y="207133"/>
                  </a:lnTo>
                  <a:lnTo>
                    <a:pt x="264239" y="213409"/>
                  </a:lnTo>
                  <a:lnTo>
                    <a:pt x="278346" y="220963"/>
                  </a:lnTo>
                  <a:lnTo>
                    <a:pt x="291812" y="229763"/>
                  </a:lnTo>
                  <a:lnTo>
                    <a:pt x="304543" y="239777"/>
                  </a:lnTo>
                  <a:lnTo>
                    <a:pt x="284357" y="263366"/>
                  </a:lnTo>
                  <a:lnTo>
                    <a:pt x="262367" y="247585"/>
                  </a:lnTo>
                  <a:lnTo>
                    <a:pt x="238235" y="236030"/>
                  </a:lnTo>
                  <a:lnTo>
                    <a:pt x="212569" y="228930"/>
                  </a:lnTo>
                  <a:lnTo>
                    <a:pt x="185972" y="226512"/>
                  </a:lnTo>
                  <a:lnTo>
                    <a:pt x="165177" y="227971"/>
                  </a:lnTo>
                  <a:lnTo>
                    <a:pt x="125306" y="239404"/>
                  </a:lnTo>
                  <a:lnTo>
                    <a:pt x="77816" y="272578"/>
                  </a:lnTo>
                  <a:lnTo>
                    <a:pt x="39482" y="335966"/>
                  </a:lnTo>
                  <a:lnTo>
                    <a:pt x="31718" y="373073"/>
                  </a:lnTo>
                  <a:lnTo>
                    <a:pt x="185972" y="373073"/>
                  </a:lnTo>
                  <a:lnTo>
                    <a:pt x="185972" y="404163"/>
                  </a:lnTo>
                  <a:lnTo>
                    <a:pt x="15497" y="404163"/>
                  </a:lnTo>
                  <a:lnTo>
                    <a:pt x="6922" y="404163"/>
                  </a:lnTo>
                  <a:lnTo>
                    <a:pt x="0" y="397206"/>
                  </a:lnTo>
                  <a:lnTo>
                    <a:pt x="0" y="388618"/>
                  </a:lnTo>
                  <a:lnTo>
                    <a:pt x="6286" y="339116"/>
                  </a:lnTo>
                  <a:lnTo>
                    <a:pt x="24300" y="293434"/>
                  </a:lnTo>
                  <a:lnTo>
                    <a:pt x="52778" y="253894"/>
                  </a:lnTo>
                  <a:lnTo>
                    <a:pt x="90455" y="222820"/>
                  </a:lnTo>
                  <a:close/>
                </a:path>
              </a:pathLst>
            </a:custGeom>
            <a:ln w="18100">
              <a:solidFill>
                <a:srgbClr val="FFFFFF"/>
              </a:solidFill>
            </a:ln>
          </p:spPr>
          <p:txBody>
            <a:bodyPr wrap="square" lIns="0" tIns="0" rIns="0" bIns="0" rtlCol="0"/>
            <a:lstStyle/>
            <a:p>
              <a:endParaRPr sz="3456">
                <a:solidFill>
                  <a:schemeClr val="tx2"/>
                </a:solidFill>
              </a:endParaRPr>
            </a:p>
          </p:txBody>
        </p:sp>
        <p:pic>
          <p:nvPicPr>
            <p:cNvPr id="10" name="object 10"/>
            <p:cNvPicPr/>
            <p:nvPr/>
          </p:nvPicPr>
          <p:blipFill>
            <a:blip r:embed="rId4" cstate="print"/>
            <a:stretch>
              <a:fillRect/>
            </a:stretch>
          </p:blipFill>
          <p:spPr>
            <a:xfrm>
              <a:off x="1047915" y="2612260"/>
              <a:ext cx="184825" cy="182442"/>
            </a:xfrm>
            <a:prstGeom prst="rect">
              <a:avLst/>
            </a:prstGeom>
          </p:spPr>
        </p:pic>
        <p:sp>
          <p:nvSpPr>
            <p:cNvPr id="11" name="object 11"/>
            <p:cNvSpPr/>
            <p:nvPr/>
          </p:nvSpPr>
          <p:spPr>
            <a:xfrm>
              <a:off x="831374" y="2590225"/>
              <a:ext cx="495300" cy="653415"/>
            </a:xfrm>
            <a:custGeom>
              <a:avLst/>
              <a:gdLst/>
              <a:ahLst/>
              <a:cxnLst/>
              <a:rect l="l" t="t" r="r" b="b"/>
              <a:pathLst>
                <a:path w="495300" h="653414">
                  <a:moveTo>
                    <a:pt x="309231" y="373073"/>
                  </a:moveTo>
                  <a:lnTo>
                    <a:pt x="463496" y="373073"/>
                  </a:lnTo>
                  <a:lnTo>
                    <a:pt x="452294" y="326294"/>
                  </a:lnTo>
                  <a:lnTo>
                    <a:pt x="429119" y="286004"/>
                  </a:lnTo>
                  <a:lnTo>
                    <a:pt x="396119" y="254449"/>
                  </a:lnTo>
                  <a:lnTo>
                    <a:pt x="355441" y="233870"/>
                  </a:lnTo>
                  <a:lnTo>
                    <a:pt x="309231" y="226512"/>
                  </a:lnTo>
                  <a:lnTo>
                    <a:pt x="288436" y="227971"/>
                  </a:lnTo>
                  <a:lnTo>
                    <a:pt x="248565" y="239404"/>
                  </a:lnTo>
                  <a:lnTo>
                    <a:pt x="210833" y="263366"/>
                  </a:lnTo>
                  <a:lnTo>
                    <a:pt x="190648" y="239790"/>
                  </a:lnTo>
                  <a:lnTo>
                    <a:pt x="229148" y="214248"/>
                  </a:lnTo>
                  <a:lnTo>
                    <a:pt x="245251" y="207250"/>
                  </a:lnTo>
                  <a:lnTo>
                    <a:pt x="224457" y="189472"/>
                  </a:lnTo>
                  <a:lnTo>
                    <a:pt x="208476" y="167282"/>
                  </a:lnTo>
                  <a:lnTo>
                    <a:pt x="198220" y="141577"/>
                  </a:lnTo>
                  <a:lnTo>
                    <a:pt x="194600" y="113256"/>
                  </a:lnTo>
                  <a:lnTo>
                    <a:pt x="203600" y="69219"/>
                  </a:lnTo>
                  <a:lnTo>
                    <a:pt x="228128" y="33213"/>
                  </a:lnTo>
                  <a:lnTo>
                    <a:pt x="264476" y="8915"/>
                  </a:lnTo>
                  <a:lnTo>
                    <a:pt x="308934" y="0"/>
                  </a:lnTo>
                  <a:lnTo>
                    <a:pt x="353410" y="8915"/>
                  </a:lnTo>
                  <a:lnTo>
                    <a:pt x="389771" y="33213"/>
                  </a:lnTo>
                  <a:lnTo>
                    <a:pt x="414307" y="69218"/>
                  </a:lnTo>
                  <a:lnTo>
                    <a:pt x="423310" y="113256"/>
                  </a:lnTo>
                  <a:lnTo>
                    <a:pt x="419691" y="141572"/>
                  </a:lnTo>
                  <a:lnTo>
                    <a:pt x="409438" y="167275"/>
                  </a:lnTo>
                  <a:lnTo>
                    <a:pt x="393461" y="189465"/>
                  </a:lnTo>
                  <a:lnTo>
                    <a:pt x="372669" y="207237"/>
                  </a:lnTo>
                  <a:lnTo>
                    <a:pt x="412815" y="228479"/>
                  </a:lnTo>
                  <a:lnTo>
                    <a:pt x="446630" y="258755"/>
                  </a:lnTo>
                  <a:lnTo>
                    <a:pt x="472624" y="296547"/>
                  </a:lnTo>
                  <a:lnTo>
                    <a:pt x="489311" y="340340"/>
                  </a:lnTo>
                  <a:lnTo>
                    <a:pt x="495204" y="388618"/>
                  </a:lnTo>
                  <a:lnTo>
                    <a:pt x="495204" y="397206"/>
                  </a:lnTo>
                  <a:lnTo>
                    <a:pt x="488261" y="404163"/>
                  </a:lnTo>
                  <a:lnTo>
                    <a:pt x="479706" y="404163"/>
                  </a:lnTo>
                  <a:lnTo>
                    <a:pt x="309231" y="404163"/>
                  </a:lnTo>
                  <a:lnTo>
                    <a:pt x="309231" y="373073"/>
                  </a:lnTo>
                  <a:close/>
                </a:path>
                <a:path w="495300" h="653414">
                  <a:moveTo>
                    <a:pt x="308521" y="652876"/>
                  </a:moveTo>
                  <a:lnTo>
                    <a:pt x="297317" y="606098"/>
                  </a:lnTo>
                  <a:lnTo>
                    <a:pt x="274142" y="565809"/>
                  </a:lnTo>
                  <a:lnTo>
                    <a:pt x="241142" y="534254"/>
                  </a:lnTo>
                  <a:lnTo>
                    <a:pt x="200464" y="513676"/>
                  </a:lnTo>
                  <a:lnTo>
                    <a:pt x="154254" y="506318"/>
                  </a:lnTo>
                  <a:lnTo>
                    <a:pt x="133459" y="507776"/>
                  </a:lnTo>
                  <a:lnTo>
                    <a:pt x="93587" y="519209"/>
                  </a:lnTo>
                  <a:lnTo>
                    <a:pt x="46097" y="552383"/>
                  </a:lnTo>
                  <a:lnTo>
                    <a:pt x="7763" y="615769"/>
                  </a:lnTo>
                  <a:lnTo>
                    <a:pt x="0" y="652876"/>
                  </a:lnTo>
                  <a:lnTo>
                    <a:pt x="308521" y="652876"/>
                  </a:lnTo>
                  <a:close/>
                </a:path>
              </a:pathLst>
            </a:custGeom>
            <a:ln w="18108">
              <a:solidFill>
                <a:srgbClr val="FFFFFF"/>
              </a:solidFill>
            </a:ln>
          </p:spPr>
          <p:txBody>
            <a:bodyPr wrap="square" lIns="0" tIns="0" rIns="0" bIns="0" rtlCol="0"/>
            <a:lstStyle/>
            <a:p>
              <a:endParaRPr sz="3456">
                <a:solidFill>
                  <a:schemeClr val="tx2"/>
                </a:solidFill>
              </a:endParaRPr>
            </a:p>
          </p:txBody>
        </p:sp>
        <p:pic>
          <p:nvPicPr>
            <p:cNvPr id="12" name="object 12"/>
            <p:cNvPicPr/>
            <p:nvPr/>
          </p:nvPicPr>
          <p:blipFill>
            <a:blip r:embed="rId5" cstate="print"/>
            <a:stretch>
              <a:fillRect/>
            </a:stretch>
          </p:blipFill>
          <p:spPr>
            <a:xfrm>
              <a:off x="892937" y="2892065"/>
              <a:ext cx="184825" cy="182442"/>
            </a:xfrm>
            <a:prstGeom prst="rect">
              <a:avLst/>
            </a:prstGeom>
          </p:spPr>
        </p:pic>
        <p:sp>
          <p:nvSpPr>
            <p:cNvPr id="13" name="object 13"/>
            <p:cNvSpPr/>
            <p:nvPr/>
          </p:nvSpPr>
          <p:spPr>
            <a:xfrm>
              <a:off x="799655" y="2870030"/>
              <a:ext cx="372110" cy="404495"/>
            </a:xfrm>
            <a:custGeom>
              <a:avLst/>
              <a:gdLst/>
              <a:ahLst/>
              <a:cxnLst/>
              <a:rect l="l" t="t" r="r" b="b"/>
              <a:pathLst>
                <a:path w="372109" h="404495">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30" y="141572"/>
                  </a:lnTo>
                  <a:lnTo>
                    <a:pt x="286178" y="167275"/>
                  </a:lnTo>
                  <a:lnTo>
                    <a:pt x="270202" y="189465"/>
                  </a:lnTo>
                  <a:lnTo>
                    <a:pt x="249410" y="207237"/>
                  </a:lnTo>
                  <a:lnTo>
                    <a:pt x="289559" y="228479"/>
                  </a:lnTo>
                  <a:lnTo>
                    <a:pt x="323373" y="258754"/>
                  </a:lnTo>
                  <a:lnTo>
                    <a:pt x="349367" y="296546"/>
                  </a:lnTo>
                  <a:lnTo>
                    <a:pt x="366053" y="340339"/>
                  </a:lnTo>
                  <a:lnTo>
                    <a:pt x="371945" y="388615"/>
                  </a:lnTo>
                  <a:lnTo>
                    <a:pt x="371945" y="397211"/>
                  </a:lnTo>
                  <a:lnTo>
                    <a:pt x="364997" y="404160"/>
                  </a:lnTo>
                  <a:lnTo>
                    <a:pt x="356448" y="404160"/>
                  </a:lnTo>
                  <a:lnTo>
                    <a:pt x="15497" y="404160"/>
                  </a:lnTo>
                  <a:lnTo>
                    <a:pt x="6922" y="404160"/>
                  </a:lnTo>
                  <a:lnTo>
                    <a:pt x="0" y="397212"/>
                  </a:lnTo>
                  <a:lnTo>
                    <a:pt x="0" y="388615"/>
                  </a:lnTo>
                  <a:lnTo>
                    <a:pt x="6286" y="339116"/>
                  </a:lnTo>
                  <a:lnTo>
                    <a:pt x="24300" y="293435"/>
                  </a:lnTo>
                  <a:lnTo>
                    <a:pt x="52778" y="253895"/>
                  </a:lnTo>
                  <a:lnTo>
                    <a:pt x="90455" y="222820"/>
                  </a:lnTo>
                  <a:close/>
                </a:path>
              </a:pathLst>
            </a:custGeom>
            <a:ln w="18105">
              <a:solidFill>
                <a:srgbClr val="FFFFFF"/>
              </a:solidFill>
            </a:ln>
          </p:spPr>
          <p:txBody>
            <a:bodyPr wrap="square" lIns="0" tIns="0" rIns="0" bIns="0" rtlCol="0"/>
            <a:lstStyle/>
            <a:p>
              <a:endParaRPr sz="3456">
                <a:solidFill>
                  <a:schemeClr val="tx2"/>
                </a:solidFill>
              </a:endParaRPr>
            </a:p>
          </p:txBody>
        </p:sp>
        <p:sp>
          <p:nvSpPr>
            <p:cNvPr id="14" name="object 14"/>
            <p:cNvSpPr/>
            <p:nvPr/>
          </p:nvSpPr>
          <p:spPr>
            <a:xfrm>
              <a:off x="1369313" y="2883788"/>
              <a:ext cx="2185670" cy="110489"/>
            </a:xfrm>
            <a:custGeom>
              <a:avLst/>
              <a:gdLst/>
              <a:ahLst/>
              <a:cxnLst/>
              <a:rect l="l" t="t" r="r" b="b"/>
              <a:pathLst>
                <a:path w="2185670" h="110489">
                  <a:moveTo>
                    <a:pt x="2122424" y="0"/>
                  </a:moveTo>
                  <a:lnTo>
                    <a:pt x="2116455" y="381"/>
                  </a:lnTo>
                  <a:lnTo>
                    <a:pt x="2112899" y="4318"/>
                  </a:lnTo>
                  <a:lnTo>
                    <a:pt x="2109470" y="8255"/>
                  </a:lnTo>
                  <a:lnTo>
                    <a:pt x="2109851" y="14224"/>
                  </a:lnTo>
                  <a:lnTo>
                    <a:pt x="2113788" y="17780"/>
                  </a:lnTo>
                  <a:lnTo>
                    <a:pt x="2145348" y="45613"/>
                  </a:lnTo>
                  <a:lnTo>
                    <a:pt x="2170684" y="45720"/>
                  </a:lnTo>
                  <a:lnTo>
                    <a:pt x="2170684" y="64770"/>
                  </a:lnTo>
                  <a:lnTo>
                    <a:pt x="2145155" y="64770"/>
                  </a:lnTo>
                  <a:lnTo>
                    <a:pt x="2109470" y="95758"/>
                  </a:lnTo>
                  <a:lnTo>
                    <a:pt x="2109089" y="101726"/>
                  </a:lnTo>
                  <a:lnTo>
                    <a:pt x="2112518" y="105663"/>
                  </a:lnTo>
                  <a:lnTo>
                    <a:pt x="2115947" y="109727"/>
                  </a:lnTo>
                  <a:lnTo>
                    <a:pt x="2121916" y="110109"/>
                  </a:lnTo>
                  <a:lnTo>
                    <a:pt x="2125980" y="106680"/>
                  </a:lnTo>
                  <a:lnTo>
                    <a:pt x="2174202" y="64770"/>
                  </a:lnTo>
                  <a:lnTo>
                    <a:pt x="2170684" y="64770"/>
                  </a:lnTo>
                  <a:lnTo>
                    <a:pt x="2174325" y="64662"/>
                  </a:lnTo>
                  <a:lnTo>
                    <a:pt x="2185162" y="55245"/>
                  </a:lnTo>
                  <a:lnTo>
                    <a:pt x="2126361" y="3428"/>
                  </a:lnTo>
                  <a:lnTo>
                    <a:pt x="2122424" y="0"/>
                  </a:lnTo>
                  <a:close/>
                </a:path>
                <a:path w="2185670" h="110489">
                  <a:moveTo>
                    <a:pt x="2156197" y="55181"/>
                  </a:moveTo>
                  <a:lnTo>
                    <a:pt x="2145278" y="64662"/>
                  </a:lnTo>
                  <a:lnTo>
                    <a:pt x="2170684" y="64770"/>
                  </a:lnTo>
                  <a:lnTo>
                    <a:pt x="2170684" y="62357"/>
                  </a:lnTo>
                  <a:lnTo>
                    <a:pt x="2164334" y="62357"/>
                  </a:lnTo>
                  <a:lnTo>
                    <a:pt x="2156197" y="55181"/>
                  </a:lnTo>
                  <a:close/>
                </a:path>
                <a:path w="2185670" h="110489">
                  <a:moveTo>
                    <a:pt x="0" y="36575"/>
                  </a:moveTo>
                  <a:lnTo>
                    <a:pt x="0" y="55625"/>
                  </a:lnTo>
                  <a:lnTo>
                    <a:pt x="2145278" y="64662"/>
                  </a:lnTo>
                  <a:lnTo>
                    <a:pt x="2156197" y="55181"/>
                  </a:lnTo>
                  <a:lnTo>
                    <a:pt x="2145348" y="45613"/>
                  </a:lnTo>
                  <a:lnTo>
                    <a:pt x="0" y="36575"/>
                  </a:lnTo>
                  <a:close/>
                </a:path>
                <a:path w="2185670" h="110489">
                  <a:moveTo>
                    <a:pt x="2164461" y="48006"/>
                  </a:moveTo>
                  <a:lnTo>
                    <a:pt x="2156197" y="55181"/>
                  </a:lnTo>
                  <a:lnTo>
                    <a:pt x="2164334" y="62357"/>
                  </a:lnTo>
                  <a:lnTo>
                    <a:pt x="2164461" y="48006"/>
                  </a:lnTo>
                  <a:close/>
                </a:path>
                <a:path w="2185670" h="110489">
                  <a:moveTo>
                    <a:pt x="2170684" y="48006"/>
                  </a:moveTo>
                  <a:lnTo>
                    <a:pt x="2164461" y="48006"/>
                  </a:lnTo>
                  <a:lnTo>
                    <a:pt x="2164334" y="62357"/>
                  </a:lnTo>
                  <a:lnTo>
                    <a:pt x="2170684" y="62357"/>
                  </a:lnTo>
                  <a:lnTo>
                    <a:pt x="2170684" y="48006"/>
                  </a:lnTo>
                  <a:close/>
                </a:path>
                <a:path w="2185670" h="110489">
                  <a:moveTo>
                    <a:pt x="2145348" y="45613"/>
                  </a:moveTo>
                  <a:lnTo>
                    <a:pt x="2156197" y="55181"/>
                  </a:lnTo>
                  <a:lnTo>
                    <a:pt x="2164461" y="48006"/>
                  </a:lnTo>
                  <a:lnTo>
                    <a:pt x="2170684" y="48006"/>
                  </a:lnTo>
                  <a:lnTo>
                    <a:pt x="2170684" y="45720"/>
                  </a:lnTo>
                  <a:lnTo>
                    <a:pt x="2145348" y="45613"/>
                  </a:lnTo>
                  <a:close/>
                </a:path>
              </a:pathLst>
            </a:custGeom>
            <a:solidFill>
              <a:srgbClr val="FFFFFF"/>
            </a:solidFill>
          </p:spPr>
          <p:txBody>
            <a:bodyPr wrap="square" lIns="0" tIns="0" rIns="0" bIns="0" rtlCol="0"/>
            <a:lstStyle/>
            <a:p>
              <a:endParaRPr sz="3456">
                <a:solidFill>
                  <a:schemeClr val="tx2"/>
                </a:solidFill>
              </a:endParaRPr>
            </a:p>
          </p:txBody>
        </p:sp>
        <p:pic>
          <p:nvPicPr>
            <p:cNvPr id="15" name="object 15"/>
            <p:cNvPicPr/>
            <p:nvPr/>
          </p:nvPicPr>
          <p:blipFill>
            <a:blip r:embed="rId6" cstate="print"/>
            <a:stretch>
              <a:fillRect/>
            </a:stretch>
          </p:blipFill>
          <p:spPr>
            <a:xfrm>
              <a:off x="9986772" y="2548127"/>
              <a:ext cx="752855" cy="752856"/>
            </a:xfrm>
            <a:prstGeom prst="rect">
              <a:avLst/>
            </a:prstGeom>
          </p:spPr>
        </p:pic>
        <p:sp>
          <p:nvSpPr>
            <p:cNvPr id="16" name="object 16"/>
            <p:cNvSpPr/>
            <p:nvPr/>
          </p:nvSpPr>
          <p:spPr>
            <a:xfrm>
              <a:off x="7221474" y="2734563"/>
              <a:ext cx="2765425" cy="370840"/>
            </a:xfrm>
            <a:custGeom>
              <a:avLst/>
              <a:gdLst/>
              <a:ahLst/>
              <a:cxnLst/>
              <a:rect l="l" t="t" r="r" b="b"/>
              <a:pathLst>
                <a:path w="2765425" h="370839">
                  <a:moveTo>
                    <a:pt x="2765171" y="306197"/>
                  </a:moveTo>
                  <a:lnTo>
                    <a:pt x="39712" y="306197"/>
                  </a:lnTo>
                  <a:lnTo>
                    <a:pt x="71501" y="278384"/>
                  </a:lnTo>
                  <a:lnTo>
                    <a:pt x="75565" y="274955"/>
                  </a:lnTo>
                  <a:lnTo>
                    <a:pt x="75946" y="268986"/>
                  </a:lnTo>
                  <a:lnTo>
                    <a:pt x="72390" y="265049"/>
                  </a:lnTo>
                  <a:lnTo>
                    <a:pt x="68961" y="260985"/>
                  </a:lnTo>
                  <a:lnTo>
                    <a:pt x="62992" y="260604"/>
                  </a:lnTo>
                  <a:lnTo>
                    <a:pt x="59055" y="264160"/>
                  </a:lnTo>
                  <a:lnTo>
                    <a:pt x="0" y="315722"/>
                  </a:lnTo>
                  <a:lnTo>
                    <a:pt x="59055" y="367284"/>
                  </a:lnTo>
                  <a:lnTo>
                    <a:pt x="62992" y="370840"/>
                  </a:lnTo>
                  <a:lnTo>
                    <a:pt x="68961" y="370459"/>
                  </a:lnTo>
                  <a:lnTo>
                    <a:pt x="72390" y="366395"/>
                  </a:lnTo>
                  <a:lnTo>
                    <a:pt x="75946" y="362458"/>
                  </a:lnTo>
                  <a:lnTo>
                    <a:pt x="75565" y="356489"/>
                  </a:lnTo>
                  <a:lnTo>
                    <a:pt x="71501" y="353060"/>
                  </a:lnTo>
                  <a:lnTo>
                    <a:pt x="39712" y="325247"/>
                  </a:lnTo>
                  <a:lnTo>
                    <a:pt x="2765171" y="325247"/>
                  </a:lnTo>
                  <a:lnTo>
                    <a:pt x="2765171" y="306197"/>
                  </a:lnTo>
                  <a:close/>
                </a:path>
                <a:path w="2765425" h="370839">
                  <a:moveTo>
                    <a:pt x="2765171" y="55118"/>
                  </a:moveTo>
                  <a:lnTo>
                    <a:pt x="2754274" y="45593"/>
                  </a:lnTo>
                  <a:lnTo>
                    <a:pt x="2706243" y="3556"/>
                  </a:lnTo>
                  <a:lnTo>
                    <a:pt x="2702306" y="0"/>
                  </a:lnTo>
                  <a:lnTo>
                    <a:pt x="2696210" y="381"/>
                  </a:lnTo>
                  <a:lnTo>
                    <a:pt x="2692781" y="4445"/>
                  </a:lnTo>
                  <a:lnTo>
                    <a:pt x="2689352" y="8382"/>
                  </a:lnTo>
                  <a:lnTo>
                    <a:pt x="2689733" y="14351"/>
                  </a:lnTo>
                  <a:lnTo>
                    <a:pt x="2725432" y="45593"/>
                  </a:lnTo>
                  <a:lnTo>
                    <a:pt x="1524" y="45593"/>
                  </a:lnTo>
                  <a:lnTo>
                    <a:pt x="1524" y="64643"/>
                  </a:lnTo>
                  <a:lnTo>
                    <a:pt x="2725432" y="64643"/>
                  </a:lnTo>
                  <a:lnTo>
                    <a:pt x="2689733" y="95885"/>
                  </a:lnTo>
                  <a:lnTo>
                    <a:pt x="2689352" y="101854"/>
                  </a:lnTo>
                  <a:lnTo>
                    <a:pt x="2692781" y="105791"/>
                  </a:lnTo>
                  <a:lnTo>
                    <a:pt x="2696210" y="109855"/>
                  </a:lnTo>
                  <a:lnTo>
                    <a:pt x="2702306" y="110236"/>
                  </a:lnTo>
                  <a:lnTo>
                    <a:pt x="2706243" y="106680"/>
                  </a:lnTo>
                  <a:lnTo>
                    <a:pt x="2754274" y="64643"/>
                  </a:lnTo>
                  <a:lnTo>
                    <a:pt x="2765171" y="55118"/>
                  </a:lnTo>
                  <a:close/>
                </a:path>
              </a:pathLst>
            </a:custGeom>
            <a:solidFill>
              <a:srgbClr val="FFFFFF"/>
            </a:solidFill>
          </p:spPr>
          <p:txBody>
            <a:bodyPr wrap="square" lIns="0" tIns="0" rIns="0" bIns="0" rtlCol="0"/>
            <a:lstStyle/>
            <a:p>
              <a:endParaRPr sz="3456">
                <a:solidFill>
                  <a:schemeClr val="tx2"/>
                </a:solidFill>
              </a:endParaRPr>
            </a:p>
          </p:txBody>
        </p:sp>
      </p:grpSp>
      <p:sp>
        <p:nvSpPr>
          <p:cNvPr id="17" name="object 17"/>
          <p:cNvSpPr txBox="1"/>
          <p:nvPr/>
        </p:nvSpPr>
        <p:spPr>
          <a:xfrm>
            <a:off x="3738523" y="4064509"/>
            <a:ext cx="1883664" cy="347788"/>
          </a:xfrm>
          <a:prstGeom prst="rect">
            <a:avLst/>
          </a:prstGeom>
        </p:spPr>
        <p:txBody>
          <a:bodyPr vert="horz" wrap="square" lIns="0" tIns="15240" rIns="0" bIns="0" rtlCol="0">
            <a:spAutoFit/>
          </a:bodyPr>
          <a:lstStyle/>
          <a:p>
            <a:pPr marL="15240">
              <a:spcBef>
                <a:spcPts val="120"/>
              </a:spcBef>
            </a:pPr>
            <a:r>
              <a:rPr sz="2160" spc="-18" dirty="0">
                <a:solidFill>
                  <a:schemeClr val="tx2"/>
                </a:solidFill>
                <a:latin typeface="Trebuchet MS"/>
                <a:cs typeface="Trebuchet MS"/>
              </a:rPr>
              <a:t>/detectObjects</a:t>
            </a:r>
            <a:endParaRPr sz="2160">
              <a:solidFill>
                <a:schemeClr val="tx2"/>
              </a:solidFill>
              <a:latin typeface="Trebuchet MS"/>
              <a:cs typeface="Trebuchet MS"/>
            </a:endParaRPr>
          </a:p>
        </p:txBody>
      </p:sp>
      <p:sp>
        <p:nvSpPr>
          <p:cNvPr id="18" name="object 18"/>
          <p:cNvSpPr txBox="1"/>
          <p:nvPr/>
        </p:nvSpPr>
        <p:spPr>
          <a:xfrm>
            <a:off x="822349" y="2521002"/>
            <a:ext cx="710184" cy="347788"/>
          </a:xfrm>
          <a:prstGeom prst="rect">
            <a:avLst/>
          </a:prstGeom>
        </p:spPr>
        <p:txBody>
          <a:bodyPr vert="horz" wrap="square" lIns="0" tIns="15240" rIns="0" bIns="0" rtlCol="0">
            <a:spAutoFit/>
          </a:bodyPr>
          <a:lstStyle/>
          <a:p>
            <a:pPr marL="15240">
              <a:spcBef>
                <a:spcPts val="120"/>
              </a:spcBef>
            </a:pPr>
            <a:r>
              <a:rPr sz="2160" spc="-12" dirty="0">
                <a:solidFill>
                  <a:schemeClr val="tx2"/>
                </a:solidFill>
                <a:latin typeface="Trebuchet MS"/>
                <a:cs typeface="Trebuchet MS"/>
              </a:rPr>
              <a:t>Users</a:t>
            </a:r>
            <a:endParaRPr sz="2160">
              <a:solidFill>
                <a:schemeClr val="tx2"/>
              </a:solidFill>
              <a:latin typeface="Trebuchet MS"/>
              <a:cs typeface="Trebuchet MS"/>
            </a:endParaRPr>
          </a:p>
        </p:txBody>
      </p:sp>
      <p:sp>
        <p:nvSpPr>
          <p:cNvPr id="19" name="object 19"/>
          <p:cNvSpPr txBox="1"/>
          <p:nvPr/>
        </p:nvSpPr>
        <p:spPr>
          <a:xfrm>
            <a:off x="3363316" y="2422246"/>
            <a:ext cx="2688336"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54" dirty="0">
                <a:solidFill>
                  <a:schemeClr val="tx2"/>
                </a:solidFill>
                <a:latin typeface="Trebuchet MS"/>
                <a:cs typeface="Trebuchet MS"/>
              </a:rPr>
              <a:t> </a:t>
            </a:r>
            <a:r>
              <a:rPr sz="2160" spc="60" dirty="0">
                <a:solidFill>
                  <a:schemeClr val="tx2"/>
                </a:solidFill>
                <a:latin typeface="Trebuchet MS"/>
                <a:cs typeface="Trebuchet MS"/>
              </a:rPr>
              <a:t>API</a:t>
            </a:r>
            <a:r>
              <a:rPr sz="2160" spc="-90" dirty="0">
                <a:solidFill>
                  <a:schemeClr val="tx2"/>
                </a:solidFill>
                <a:latin typeface="Trebuchet MS"/>
                <a:cs typeface="Trebuchet MS"/>
              </a:rPr>
              <a:t> </a:t>
            </a:r>
            <a:r>
              <a:rPr sz="2160" spc="-12" dirty="0">
                <a:solidFill>
                  <a:schemeClr val="tx2"/>
                </a:solidFill>
                <a:latin typeface="Trebuchet MS"/>
                <a:cs typeface="Trebuchet MS"/>
              </a:rPr>
              <a:t>Gateway</a:t>
            </a:r>
            <a:endParaRPr sz="2160">
              <a:solidFill>
                <a:schemeClr val="tx2"/>
              </a:solidFill>
              <a:latin typeface="Trebuchet MS"/>
              <a:cs typeface="Trebuchet MS"/>
            </a:endParaRPr>
          </a:p>
        </p:txBody>
      </p:sp>
      <p:sp>
        <p:nvSpPr>
          <p:cNvPr id="20" name="object 20"/>
          <p:cNvSpPr txBox="1"/>
          <p:nvPr/>
        </p:nvSpPr>
        <p:spPr>
          <a:xfrm>
            <a:off x="6509918" y="2433829"/>
            <a:ext cx="366217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API</a:t>
            </a:r>
            <a:r>
              <a:rPr sz="2160" spc="24" dirty="0">
                <a:solidFill>
                  <a:schemeClr val="tx2"/>
                </a:solidFill>
                <a:latin typeface="Trebuchet MS"/>
                <a:cs typeface="Trebuchet MS"/>
              </a:rPr>
              <a:t> </a:t>
            </a:r>
            <a:r>
              <a:rPr sz="2160" dirty="0">
                <a:solidFill>
                  <a:schemeClr val="tx2"/>
                </a:solidFill>
                <a:latin typeface="Trebuchet MS"/>
                <a:cs typeface="Trebuchet MS"/>
              </a:rPr>
              <a:t>handler</a:t>
            </a:r>
            <a:r>
              <a:rPr sz="2160" spc="60" dirty="0">
                <a:solidFill>
                  <a:schemeClr val="tx2"/>
                </a:solidFill>
                <a:latin typeface="Trebuchet MS"/>
                <a:cs typeface="Trebuchet MS"/>
              </a:rPr>
              <a:t> </a:t>
            </a:r>
            <a:r>
              <a:rPr sz="2160" dirty="0">
                <a:solidFill>
                  <a:schemeClr val="tx2"/>
                </a:solidFill>
                <a:latin typeface="Trebuchet MS"/>
                <a:cs typeface="Trebuchet MS"/>
              </a:rPr>
              <a:t>Lambda</a:t>
            </a:r>
            <a:r>
              <a:rPr sz="2160" spc="36" dirty="0">
                <a:solidFill>
                  <a:schemeClr val="tx2"/>
                </a:solidFill>
                <a:latin typeface="Trebuchet MS"/>
                <a:cs typeface="Trebuchet MS"/>
              </a:rPr>
              <a:t> </a:t>
            </a:r>
            <a:r>
              <a:rPr sz="2160" spc="-12" dirty="0">
                <a:solidFill>
                  <a:schemeClr val="tx2"/>
                </a:solidFill>
                <a:latin typeface="Trebuchet MS"/>
                <a:cs typeface="Trebuchet MS"/>
              </a:rPr>
              <a:t>function</a:t>
            </a:r>
            <a:endParaRPr sz="2160">
              <a:solidFill>
                <a:schemeClr val="tx2"/>
              </a:solidFill>
              <a:latin typeface="Trebuchet MS"/>
              <a:cs typeface="Trebuchet MS"/>
            </a:endParaRPr>
          </a:p>
        </p:txBody>
      </p:sp>
      <p:sp>
        <p:nvSpPr>
          <p:cNvPr id="21" name="object 21"/>
          <p:cNvSpPr txBox="1"/>
          <p:nvPr/>
        </p:nvSpPr>
        <p:spPr>
          <a:xfrm>
            <a:off x="10824057" y="2445960"/>
            <a:ext cx="298780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60" dirty="0">
                <a:solidFill>
                  <a:schemeClr val="tx2"/>
                </a:solidFill>
                <a:latin typeface="Trebuchet MS"/>
                <a:cs typeface="Trebuchet MS"/>
              </a:rPr>
              <a:t> </a:t>
            </a:r>
            <a:r>
              <a:rPr sz="2160" spc="72" dirty="0">
                <a:solidFill>
                  <a:schemeClr val="tx2"/>
                </a:solidFill>
                <a:latin typeface="Trebuchet MS"/>
                <a:cs typeface="Trebuchet MS"/>
              </a:rPr>
              <a:t>EFS</a:t>
            </a:r>
            <a:r>
              <a:rPr sz="2160" spc="-96" dirty="0">
                <a:solidFill>
                  <a:schemeClr val="tx2"/>
                </a:solidFill>
                <a:latin typeface="Trebuchet MS"/>
                <a:cs typeface="Trebuchet MS"/>
              </a:rPr>
              <a:t> </a:t>
            </a:r>
            <a:r>
              <a:rPr sz="2160" spc="-24" dirty="0">
                <a:solidFill>
                  <a:schemeClr val="tx2"/>
                </a:solidFill>
                <a:latin typeface="Trebuchet MS"/>
                <a:cs typeface="Trebuchet MS"/>
              </a:rPr>
              <a:t>file</a:t>
            </a:r>
            <a:r>
              <a:rPr sz="2160" spc="-72" dirty="0">
                <a:solidFill>
                  <a:schemeClr val="tx2"/>
                </a:solidFill>
                <a:latin typeface="Trebuchet MS"/>
                <a:cs typeface="Trebuchet MS"/>
              </a:rPr>
              <a:t> </a:t>
            </a:r>
            <a:r>
              <a:rPr sz="2160" spc="-12" dirty="0">
                <a:solidFill>
                  <a:schemeClr val="tx2"/>
                </a:solidFill>
                <a:latin typeface="Trebuchet MS"/>
                <a:cs typeface="Trebuchet MS"/>
              </a:rPr>
              <a:t>system</a:t>
            </a:r>
            <a:endParaRPr sz="2160">
              <a:solidFill>
                <a:schemeClr val="tx2"/>
              </a:solidFill>
              <a:latin typeface="Trebuchet MS"/>
              <a:cs typeface="Trebuchet MS"/>
            </a:endParaRPr>
          </a:p>
        </p:txBody>
      </p:sp>
      <p:sp>
        <p:nvSpPr>
          <p:cNvPr id="22" name="object 22"/>
          <p:cNvSpPr txBox="1"/>
          <p:nvPr/>
        </p:nvSpPr>
        <p:spPr>
          <a:xfrm>
            <a:off x="8773972" y="3771444"/>
            <a:ext cx="3084576" cy="347788"/>
          </a:xfrm>
          <a:prstGeom prst="rect">
            <a:avLst/>
          </a:prstGeom>
        </p:spPr>
        <p:txBody>
          <a:bodyPr vert="horz" wrap="square" lIns="0" tIns="15240" rIns="0" bIns="0" rtlCol="0">
            <a:spAutoFit/>
          </a:bodyPr>
          <a:lstStyle/>
          <a:p>
            <a:pPr marL="15240">
              <a:spcBef>
                <a:spcPts val="120"/>
              </a:spcBef>
            </a:pPr>
            <a:r>
              <a:rPr sz="2160" spc="-24" dirty="0">
                <a:solidFill>
                  <a:schemeClr val="tx2"/>
                </a:solidFill>
                <a:latin typeface="Trebuchet MS"/>
                <a:cs typeface="Trebuchet MS"/>
              </a:rPr>
              <a:t>Retrieve</a:t>
            </a:r>
            <a:r>
              <a:rPr sz="2160" spc="18" dirty="0">
                <a:solidFill>
                  <a:schemeClr val="tx2"/>
                </a:solidFill>
                <a:latin typeface="Trebuchet MS"/>
                <a:cs typeface="Trebuchet MS"/>
              </a:rPr>
              <a:t> </a:t>
            </a:r>
            <a:r>
              <a:rPr sz="2160" dirty="0">
                <a:solidFill>
                  <a:schemeClr val="tx2"/>
                </a:solidFill>
                <a:latin typeface="Trebuchet MS"/>
                <a:cs typeface="Trebuchet MS"/>
              </a:rPr>
              <a:t>large</a:t>
            </a:r>
            <a:r>
              <a:rPr sz="2160" spc="6" dirty="0">
                <a:solidFill>
                  <a:schemeClr val="tx2"/>
                </a:solidFill>
                <a:latin typeface="Trebuchet MS"/>
                <a:cs typeface="Trebuchet MS"/>
              </a:rPr>
              <a:t> </a:t>
            </a:r>
            <a:r>
              <a:rPr sz="2160" dirty="0">
                <a:solidFill>
                  <a:schemeClr val="tx2"/>
                </a:solidFill>
                <a:latin typeface="Trebuchet MS"/>
                <a:cs typeface="Trebuchet MS"/>
              </a:rPr>
              <a:t>model</a:t>
            </a:r>
            <a:r>
              <a:rPr sz="2160" spc="24" dirty="0">
                <a:solidFill>
                  <a:schemeClr val="tx2"/>
                </a:solidFill>
                <a:latin typeface="Trebuchet MS"/>
                <a:cs typeface="Trebuchet MS"/>
              </a:rPr>
              <a:t> </a:t>
            </a:r>
            <a:r>
              <a:rPr sz="2160" spc="-24" dirty="0">
                <a:solidFill>
                  <a:schemeClr val="tx2"/>
                </a:solidFill>
                <a:latin typeface="Trebuchet MS"/>
                <a:cs typeface="Trebuchet MS"/>
              </a:rPr>
              <a:t>file</a:t>
            </a:r>
            <a:endParaRPr sz="2160">
              <a:solidFill>
                <a:schemeClr val="tx2"/>
              </a:solidFill>
              <a:latin typeface="Trebuchet MS"/>
              <a:cs typeface="Trebuchet MS"/>
            </a:endParaRPr>
          </a:p>
        </p:txBody>
      </p:sp>
      <p:sp>
        <p:nvSpPr>
          <p:cNvPr id="23" name="object 23"/>
          <p:cNvSpPr txBox="1"/>
          <p:nvPr/>
        </p:nvSpPr>
        <p:spPr>
          <a:xfrm>
            <a:off x="6176011" y="4729368"/>
            <a:ext cx="7945374" cy="2231380"/>
          </a:xfrm>
          <a:prstGeom prst="rect">
            <a:avLst/>
          </a:prstGeom>
        </p:spPr>
        <p:txBody>
          <a:bodyPr vert="horz" wrap="square" lIns="0" tIns="15240" rIns="0" bIns="0" rtlCol="0">
            <a:spAutoFit/>
          </a:bodyPr>
          <a:lstStyle/>
          <a:p>
            <a:pPr marL="358902" indent="-344424">
              <a:spcBef>
                <a:spcPts val="120"/>
              </a:spcBef>
              <a:buFont typeface="Arial"/>
              <a:buChar char="•"/>
              <a:tabLst>
                <a:tab pos="358902" algn="l"/>
                <a:tab pos="359664" algn="l"/>
              </a:tabLst>
            </a:pPr>
            <a:r>
              <a:rPr spc="120" dirty="0">
                <a:solidFill>
                  <a:schemeClr val="tx2"/>
                </a:solidFill>
                <a:latin typeface="Trebuchet MS"/>
                <a:cs typeface="Trebuchet MS"/>
              </a:rPr>
              <a:t>Mounts</a:t>
            </a:r>
            <a:r>
              <a:rPr spc="-60" dirty="0">
                <a:solidFill>
                  <a:schemeClr val="tx2"/>
                </a:solidFill>
                <a:latin typeface="Trebuchet MS"/>
                <a:cs typeface="Trebuchet MS"/>
              </a:rPr>
              <a:t> </a:t>
            </a:r>
            <a:r>
              <a:rPr spc="-24" dirty="0">
                <a:solidFill>
                  <a:schemeClr val="tx2"/>
                </a:solidFill>
                <a:latin typeface="Trebuchet MS"/>
                <a:cs typeface="Trebuchet MS"/>
              </a:rPr>
              <a:t>file</a:t>
            </a:r>
            <a:r>
              <a:rPr spc="-18" dirty="0">
                <a:solidFill>
                  <a:schemeClr val="tx2"/>
                </a:solidFill>
                <a:latin typeface="Trebuchet MS"/>
                <a:cs typeface="Trebuchet MS"/>
              </a:rPr>
              <a:t> </a:t>
            </a:r>
            <a:r>
              <a:rPr dirty="0">
                <a:solidFill>
                  <a:schemeClr val="tx2"/>
                </a:solidFill>
                <a:latin typeface="Trebuchet MS"/>
                <a:cs typeface="Trebuchet MS"/>
              </a:rPr>
              <a:t>system</a:t>
            </a:r>
            <a:r>
              <a:rPr spc="-18" dirty="0">
                <a:solidFill>
                  <a:schemeClr val="tx2"/>
                </a:solidFill>
                <a:latin typeface="Trebuchet MS"/>
                <a:cs typeface="Trebuchet MS"/>
              </a:rPr>
              <a:t> </a:t>
            </a:r>
            <a:r>
              <a:rPr dirty="0">
                <a:solidFill>
                  <a:schemeClr val="tx2"/>
                </a:solidFill>
                <a:latin typeface="Trebuchet MS"/>
                <a:cs typeface="Trebuchet MS"/>
              </a:rPr>
              <a:t>when</a:t>
            </a:r>
            <a:r>
              <a:rPr spc="-24" dirty="0">
                <a:solidFill>
                  <a:schemeClr val="tx2"/>
                </a:solidFill>
                <a:latin typeface="Trebuchet MS"/>
                <a:cs typeface="Trebuchet MS"/>
              </a:rPr>
              <a:t> </a:t>
            </a:r>
            <a:r>
              <a:rPr spc="-12" dirty="0">
                <a:solidFill>
                  <a:schemeClr val="tx2"/>
                </a:solidFill>
                <a:latin typeface="Trebuchet MS"/>
                <a:cs typeface="Trebuchet MS"/>
              </a:rPr>
              <a:t>execution</a:t>
            </a:r>
            <a:endParaRPr>
              <a:solidFill>
                <a:schemeClr val="tx2"/>
              </a:solidFill>
              <a:latin typeface="Trebuchet MS"/>
              <a:cs typeface="Trebuchet MS"/>
            </a:endParaRPr>
          </a:p>
          <a:p>
            <a:pPr marL="358902">
              <a:spcBef>
                <a:spcPts val="6"/>
              </a:spcBef>
            </a:pPr>
            <a:r>
              <a:rPr dirty="0">
                <a:solidFill>
                  <a:schemeClr val="tx2"/>
                </a:solidFill>
                <a:latin typeface="Trebuchet MS"/>
                <a:cs typeface="Trebuchet MS"/>
              </a:rPr>
              <a:t>environment</a:t>
            </a:r>
            <a:r>
              <a:rPr spc="72" dirty="0">
                <a:solidFill>
                  <a:schemeClr val="tx2"/>
                </a:solidFill>
                <a:latin typeface="Trebuchet MS"/>
                <a:cs typeface="Trebuchet MS"/>
              </a:rPr>
              <a:t> </a:t>
            </a:r>
            <a:r>
              <a:rPr dirty="0">
                <a:solidFill>
                  <a:schemeClr val="tx2"/>
                </a:solidFill>
                <a:latin typeface="Trebuchet MS"/>
                <a:cs typeface="Trebuchet MS"/>
              </a:rPr>
              <a:t>is</a:t>
            </a:r>
            <a:r>
              <a:rPr spc="90" dirty="0">
                <a:solidFill>
                  <a:schemeClr val="tx2"/>
                </a:solidFill>
                <a:latin typeface="Trebuchet MS"/>
                <a:cs typeface="Trebuchet MS"/>
              </a:rPr>
              <a:t> </a:t>
            </a:r>
            <a:r>
              <a:rPr spc="-12" dirty="0">
                <a:solidFill>
                  <a:schemeClr val="tx2"/>
                </a:solidFill>
                <a:latin typeface="Trebuchet MS"/>
                <a:cs typeface="Trebuchet MS"/>
              </a:rPr>
              <a:t>prepared</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Minimal</a:t>
            </a:r>
            <a:r>
              <a:rPr spc="270" dirty="0">
                <a:solidFill>
                  <a:schemeClr val="tx2"/>
                </a:solidFill>
                <a:latin typeface="Trebuchet MS"/>
                <a:cs typeface="Trebuchet MS"/>
              </a:rPr>
              <a:t> </a:t>
            </a:r>
            <a:r>
              <a:rPr spc="-12" dirty="0">
                <a:solidFill>
                  <a:schemeClr val="tx2"/>
                </a:solidFill>
                <a:latin typeface="Trebuchet MS"/>
                <a:cs typeface="Trebuchet MS"/>
              </a:rPr>
              <a:t>latency</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If</a:t>
            </a:r>
            <a:r>
              <a:rPr spc="-137" dirty="0">
                <a:solidFill>
                  <a:schemeClr val="tx2"/>
                </a:solidFill>
                <a:latin typeface="Trebuchet MS"/>
                <a:cs typeface="Trebuchet MS"/>
              </a:rPr>
              <a:t> </a:t>
            </a:r>
            <a:r>
              <a:rPr spc="66" dirty="0">
                <a:solidFill>
                  <a:schemeClr val="tx2"/>
                </a:solidFill>
                <a:latin typeface="Trebuchet MS"/>
                <a:cs typeface="Trebuchet MS"/>
              </a:rPr>
              <a:t>Lambda</a:t>
            </a:r>
            <a:r>
              <a:rPr spc="-126" dirty="0">
                <a:solidFill>
                  <a:schemeClr val="tx2"/>
                </a:solidFill>
                <a:latin typeface="Trebuchet MS"/>
                <a:cs typeface="Trebuchet MS"/>
              </a:rPr>
              <a:t> </a:t>
            </a:r>
            <a:r>
              <a:rPr dirty="0">
                <a:solidFill>
                  <a:schemeClr val="tx2"/>
                </a:solidFill>
                <a:latin typeface="Trebuchet MS"/>
                <a:cs typeface="Trebuchet MS"/>
              </a:rPr>
              <a:t>is</a:t>
            </a:r>
            <a:r>
              <a:rPr spc="-137" dirty="0">
                <a:solidFill>
                  <a:schemeClr val="tx2"/>
                </a:solidFill>
                <a:latin typeface="Trebuchet MS"/>
                <a:cs typeface="Trebuchet MS"/>
              </a:rPr>
              <a:t> </a:t>
            </a:r>
            <a:r>
              <a:rPr spc="-30" dirty="0">
                <a:solidFill>
                  <a:schemeClr val="tx2"/>
                </a:solidFill>
                <a:latin typeface="Trebuchet MS"/>
                <a:cs typeface="Trebuchet MS"/>
              </a:rPr>
              <a:t>warm,</a:t>
            </a:r>
            <a:r>
              <a:rPr spc="-126" dirty="0">
                <a:solidFill>
                  <a:schemeClr val="tx2"/>
                </a:solidFill>
                <a:latin typeface="Trebuchet MS"/>
                <a:cs typeface="Trebuchet MS"/>
              </a:rPr>
              <a:t> </a:t>
            </a:r>
            <a:r>
              <a:rPr spc="90" dirty="0">
                <a:solidFill>
                  <a:schemeClr val="tx2"/>
                </a:solidFill>
                <a:latin typeface="Trebuchet MS"/>
                <a:cs typeface="Trebuchet MS"/>
              </a:rPr>
              <a:t>mount</a:t>
            </a:r>
            <a:r>
              <a:rPr spc="-156" dirty="0">
                <a:solidFill>
                  <a:schemeClr val="tx2"/>
                </a:solidFill>
                <a:latin typeface="Trebuchet MS"/>
                <a:cs typeface="Trebuchet MS"/>
              </a:rPr>
              <a:t> </a:t>
            </a:r>
            <a:r>
              <a:rPr dirty="0">
                <a:solidFill>
                  <a:schemeClr val="tx2"/>
                </a:solidFill>
                <a:latin typeface="Trebuchet MS"/>
                <a:cs typeface="Trebuchet MS"/>
              </a:rPr>
              <a:t>is</a:t>
            </a:r>
            <a:r>
              <a:rPr spc="-126" dirty="0">
                <a:solidFill>
                  <a:schemeClr val="tx2"/>
                </a:solidFill>
                <a:latin typeface="Trebuchet MS"/>
                <a:cs typeface="Trebuchet MS"/>
              </a:rPr>
              <a:t> </a:t>
            </a:r>
            <a:r>
              <a:rPr dirty="0">
                <a:solidFill>
                  <a:schemeClr val="tx2"/>
                </a:solidFill>
                <a:latin typeface="Trebuchet MS"/>
                <a:cs typeface="Trebuchet MS"/>
              </a:rPr>
              <a:t>already</a:t>
            </a:r>
            <a:r>
              <a:rPr spc="-126" dirty="0">
                <a:solidFill>
                  <a:schemeClr val="tx2"/>
                </a:solidFill>
                <a:latin typeface="Trebuchet MS"/>
                <a:cs typeface="Trebuchet MS"/>
              </a:rPr>
              <a:t> </a:t>
            </a:r>
            <a:r>
              <a:rPr spc="-12" dirty="0">
                <a:solidFill>
                  <a:schemeClr val="tx2"/>
                </a:solidFill>
                <a:latin typeface="Trebuchet MS"/>
                <a:cs typeface="Trebuchet MS"/>
              </a:rPr>
              <a:t>available</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Scales</a:t>
            </a:r>
            <a:r>
              <a:rPr spc="-54" dirty="0">
                <a:solidFill>
                  <a:schemeClr val="tx2"/>
                </a:solidFill>
                <a:latin typeface="Trebuchet MS"/>
                <a:cs typeface="Trebuchet MS"/>
              </a:rPr>
              <a:t> </a:t>
            </a:r>
            <a:r>
              <a:rPr dirty="0">
                <a:solidFill>
                  <a:schemeClr val="tx2"/>
                </a:solidFill>
                <a:latin typeface="Trebuchet MS"/>
                <a:cs typeface="Trebuchet MS"/>
              </a:rPr>
              <a:t>to</a:t>
            </a:r>
            <a:r>
              <a:rPr spc="-78" dirty="0">
                <a:solidFill>
                  <a:schemeClr val="tx2"/>
                </a:solidFill>
                <a:latin typeface="Trebuchet MS"/>
                <a:cs typeface="Trebuchet MS"/>
              </a:rPr>
              <a:t> </a:t>
            </a:r>
            <a:r>
              <a:rPr spc="78" dirty="0">
                <a:solidFill>
                  <a:schemeClr val="tx2"/>
                </a:solidFill>
                <a:latin typeface="Trebuchet MS"/>
                <a:cs typeface="Trebuchet MS"/>
              </a:rPr>
              <a:t>25,000</a:t>
            </a:r>
            <a:r>
              <a:rPr spc="-18" dirty="0">
                <a:solidFill>
                  <a:schemeClr val="tx2"/>
                </a:solidFill>
                <a:latin typeface="Trebuchet MS"/>
                <a:cs typeface="Trebuchet MS"/>
              </a:rPr>
              <a:t> </a:t>
            </a:r>
            <a:r>
              <a:rPr dirty="0">
                <a:solidFill>
                  <a:schemeClr val="tx2"/>
                </a:solidFill>
                <a:latin typeface="Trebuchet MS"/>
                <a:cs typeface="Trebuchet MS"/>
              </a:rPr>
              <a:t>concurrent</a:t>
            </a:r>
            <a:r>
              <a:rPr spc="-54" dirty="0">
                <a:solidFill>
                  <a:schemeClr val="tx2"/>
                </a:solidFill>
                <a:latin typeface="Trebuchet MS"/>
                <a:cs typeface="Trebuchet MS"/>
              </a:rPr>
              <a:t> </a:t>
            </a:r>
            <a:r>
              <a:rPr spc="-12" dirty="0">
                <a:solidFill>
                  <a:schemeClr val="tx2"/>
                </a:solidFill>
                <a:latin typeface="Trebuchet MS"/>
                <a:cs typeface="Trebuchet MS"/>
              </a:rPr>
              <a:t>connections</a:t>
            </a:r>
            <a:endParaRPr>
              <a:solidFill>
                <a:schemeClr val="tx2"/>
              </a:solidFill>
              <a:latin typeface="Trebuchet MS"/>
              <a:cs typeface="Trebuchet MS"/>
            </a:endParaRPr>
          </a:p>
        </p:txBody>
      </p:sp>
      <p:sp>
        <p:nvSpPr>
          <p:cNvPr id="24" name="object 24"/>
          <p:cNvSpPr txBox="1"/>
          <p:nvPr/>
        </p:nvSpPr>
        <p:spPr>
          <a:xfrm>
            <a:off x="1649273" y="3914089"/>
            <a:ext cx="1601724" cy="347788"/>
          </a:xfrm>
          <a:prstGeom prst="rect">
            <a:avLst/>
          </a:prstGeom>
        </p:spPr>
        <p:txBody>
          <a:bodyPr vert="horz" wrap="square" lIns="0" tIns="15240" rIns="0" bIns="0" rtlCol="0">
            <a:spAutoFit/>
          </a:bodyPr>
          <a:lstStyle/>
          <a:p>
            <a:pPr marL="15240">
              <a:spcBef>
                <a:spcPts val="120"/>
              </a:spcBef>
            </a:pPr>
            <a:r>
              <a:rPr sz="2160" dirty="0">
                <a:solidFill>
                  <a:schemeClr val="tx2"/>
                </a:solidFill>
                <a:latin typeface="Trebuchet MS"/>
                <a:cs typeface="Trebuchet MS"/>
              </a:rPr>
              <a:t>What</a:t>
            </a:r>
            <a:r>
              <a:rPr sz="2160" spc="12" dirty="0">
                <a:solidFill>
                  <a:schemeClr val="tx2"/>
                </a:solidFill>
                <a:latin typeface="Trebuchet MS"/>
                <a:cs typeface="Trebuchet MS"/>
              </a:rPr>
              <a:t> </a:t>
            </a:r>
            <a:r>
              <a:rPr sz="2160" dirty="0">
                <a:solidFill>
                  <a:schemeClr val="tx2"/>
                </a:solidFill>
                <a:latin typeface="Trebuchet MS"/>
                <a:cs typeface="Trebuchet MS"/>
              </a:rPr>
              <a:t>is</a:t>
            </a:r>
            <a:r>
              <a:rPr sz="2160" spc="6" dirty="0">
                <a:solidFill>
                  <a:schemeClr val="tx2"/>
                </a:solidFill>
                <a:latin typeface="Trebuchet MS"/>
                <a:cs typeface="Trebuchet MS"/>
              </a:rPr>
              <a:t> </a:t>
            </a:r>
            <a:r>
              <a:rPr sz="2160" spc="-24" dirty="0">
                <a:solidFill>
                  <a:schemeClr val="tx2"/>
                </a:solidFill>
                <a:latin typeface="Trebuchet MS"/>
                <a:cs typeface="Trebuchet MS"/>
              </a:rPr>
              <a:t>this?</a:t>
            </a:r>
            <a:endParaRPr sz="2160">
              <a:solidFill>
                <a:schemeClr val="tx2"/>
              </a:solidFill>
              <a:latin typeface="Trebuchet MS"/>
              <a:cs typeface="Trebuchet MS"/>
            </a:endParaRPr>
          </a:p>
        </p:txBody>
      </p:sp>
      <p:pic>
        <p:nvPicPr>
          <p:cNvPr id="25" name="object 25"/>
          <p:cNvPicPr/>
          <p:nvPr/>
        </p:nvPicPr>
        <p:blipFill>
          <a:blip r:embed="rId7" cstate="print"/>
          <a:stretch>
            <a:fillRect/>
          </a:stretch>
        </p:blipFill>
        <p:spPr>
          <a:xfrm>
            <a:off x="989380" y="4646981"/>
            <a:ext cx="2818180" cy="28145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4800" b="0" dirty="0">
                <a:solidFill>
                  <a:schemeClr val="tx1"/>
                </a:solidFill>
                <a:latin typeface="+mj-lt"/>
              </a:rPr>
              <a:t>5. Running Trusted Code in Lambda Using AWS Signer</a:t>
            </a:r>
            <a:endParaRPr lang="th-TH" sz="4800" dirty="0">
              <a:solidFill>
                <a:schemeClr val="tx1"/>
              </a:solidFill>
              <a:latin typeface="+mj-lt"/>
            </a:endParaRPr>
          </a:p>
        </p:txBody>
      </p:sp>
      <p:pic>
        <p:nvPicPr>
          <p:cNvPr id="6" name="รูปภาพ 5">
            <a:extLst>
              <a:ext uri="{FF2B5EF4-FFF2-40B4-BE49-F238E27FC236}">
                <a16:creationId xmlns:a16="http://schemas.microsoft.com/office/drawing/2014/main" id="{E121EA6F-5472-E523-F2B9-DDA3A81AA99B}"/>
              </a:ext>
            </a:extLst>
          </p:cNvPr>
          <p:cNvPicPr>
            <a:picLocks noChangeAspect="1"/>
          </p:cNvPicPr>
          <p:nvPr/>
        </p:nvPicPr>
        <p:blipFill>
          <a:blip r:embed="rId3"/>
          <a:stretch>
            <a:fillRect/>
          </a:stretch>
        </p:blipFill>
        <p:spPr>
          <a:xfrm>
            <a:off x="1507539" y="1125653"/>
            <a:ext cx="11393213" cy="6370738"/>
          </a:xfrm>
          <a:prstGeom prst="rect">
            <a:avLst/>
          </a:prstGeom>
        </p:spPr>
      </p:pic>
      <p:sp>
        <p:nvSpPr>
          <p:cNvPr id="7" name="สี่เหลี่ยมผืนผ้า 6">
            <a:extLst>
              <a:ext uri="{FF2B5EF4-FFF2-40B4-BE49-F238E27FC236}">
                <a16:creationId xmlns:a16="http://schemas.microsoft.com/office/drawing/2014/main" id="{893DF3E4-962A-8D24-790D-2DEDAF09E9B2}"/>
              </a:ext>
            </a:extLst>
          </p:cNvPr>
          <p:cNvSpPr/>
          <p:nvPr/>
        </p:nvSpPr>
        <p:spPr>
          <a:xfrm>
            <a:off x="1740665" y="6499952"/>
            <a:ext cx="10950766" cy="826265"/>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dirty="0"/>
          </a:p>
        </p:txBody>
      </p:sp>
    </p:spTree>
    <p:extLst>
      <p:ext uri="{BB962C8B-B14F-4D97-AF65-F5344CB8AC3E}">
        <p14:creationId xmlns:p14="http://schemas.microsoft.com/office/powerpoint/2010/main" val="35683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3430DB35-0F59-912A-0F85-6A4BC4B9136E}"/>
              </a:ext>
            </a:extLst>
          </p:cNvPr>
          <p:cNvPicPr>
            <a:picLocks noChangeAspect="1"/>
          </p:cNvPicPr>
          <p:nvPr/>
        </p:nvPicPr>
        <p:blipFill>
          <a:blip r:embed="rId3"/>
          <a:stretch>
            <a:fillRect/>
          </a:stretch>
        </p:blipFill>
        <p:spPr>
          <a:xfrm>
            <a:off x="1607963" y="594910"/>
            <a:ext cx="10786012" cy="6477191"/>
          </a:xfrm>
          <a:prstGeom prst="rect">
            <a:avLst/>
          </a:prstGeom>
        </p:spPr>
      </p:pic>
      <p:sp>
        <p:nvSpPr>
          <p:cNvPr id="7" name="กล่องข้อความ 6">
            <a:extLst>
              <a:ext uri="{FF2B5EF4-FFF2-40B4-BE49-F238E27FC236}">
                <a16:creationId xmlns:a16="http://schemas.microsoft.com/office/drawing/2014/main" id="{FCE5B57F-ED79-FA57-277C-CDCE8EB21B0A}"/>
              </a:ext>
            </a:extLst>
          </p:cNvPr>
          <p:cNvSpPr txBox="1"/>
          <p:nvPr/>
        </p:nvSpPr>
        <p:spPr>
          <a:xfrm>
            <a:off x="7315199" y="7370284"/>
            <a:ext cx="6191479" cy="400110"/>
          </a:xfrm>
          <a:prstGeom prst="rect">
            <a:avLst/>
          </a:prstGeom>
          <a:noFill/>
        </p:spPr>
        <p:txBody>
          <a:bodyPr wrap="square">
            <a:spAutoFit/>
          </a:bodyPr>
          <a:lstStyle/>
          <a:p>
            <a:r>
              <a:rPr lang="en-US" sz="2000" dirty="0">
                <a:hlinkClick r:id="rId4"/>
              </a:rPr>
              <a:t>What is AWS Signer? - AWS Signer (amazon.com)</a:t>
            </a:r>
            <a:endParaRPr lang="th-TH" sz="2000" dirty="0"/>
          </a:p>
        </p:txBody>
      </p:sp>
    </p:spTree>
    <p:extLst>
      <p:ext uri="{BB962C8B-B14F-4D97-AF65-F5344CB8AC3E}">
        <p14:creationId xmlns:p14="http://schemas.microsoft.com/office/powerpoint/2010/main" val="32761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586D4AD4-451C-9766-5E02-DA037AC8256D}"/>
              </a:ext>
            </a:extLst>
          </p:cNvPr>
          <p:cNvSpPr txBox="1"/>
          <p:nvPr/>
        </p:nvSpPr>
        <p:spPr>
          <a:xfrm>
            <a:off x="1685579" y="4336231"/>
            <a:ext cx="8042313" cy="535531"/>
          </a:xfrm>
          <a:prstGeom prst="rect">
            <a:avLst/>
          </a:prstGeom>
          <a:noFill/>
        </p:spPr>
        <p:txBody>
          <a:bodyPr wrap="square">
            <a:spAutoFit/>
          </a:bodyPr>
          <a:lstStyle/>
          <a:p>
            <a:r>
              <a:rPr lang="en-US" dirty="0">
                <a:hlinkClick r:id="rId2"/>
              </a:rPr>
              <a:t>Amazon ECS Workshop :: Amazon ECS Workshop</a:t>
            </a:r>
            <a:endParaRPr lang="th-TH" dirty="0"/>
          </a:p>
        </p:txBody>
      </p:sp>
      <p:sp>
        <p:nvSpPr>
          <p:cNvPr id="6" name="กล่องข้อความ 5">
            <a:extLst>
              <a:ext uri="{FF2B5EF4-FFF2-40B4-BE49-F238E27FC236}">
                <a16:creationId xmlns:a16="http://schemas.microsoft.com/office/drawing/2014/main" id="{57A159F8-B83A-255D-6A52-037EC0561504}"/>
              </a:ext>
            </a:extLst>
          </p:cNvPr>
          <p:cNvSpPr txBox="1"/>
          <p:nvPr/>
        </p:nvSpPr>
        <p:spPr>
          <a:xfrm>
            <a:off x="1685579" y="2882575"/>
            <a:ext cx="7315200" cy="535531"/>
          </a:xfrm>
          <a:prstGeom prst="rect">
            <a:avLst/>
          </a:prstGeom>
          <a:noFill/>
        </p:spPr>
        <p:txBody>
          <a:bodyPr wrap="square">
            <a:spAutoFit/>
          </a:bodyPr>
          <a:lstStyle/>
          <a:p>
            <a:r>
              <a:rPr lang="en-US" dirty="0">
                <a:hlinkClick r:id="rId3"/>
              </a:rPr>
              <a:t>Copilot Primer Workshop (</a:t>
            </a:r>
            <a:r>
              <a:rPr lang="en-US" dirty="0" err="1">
                <a:hlinkClick r:id="rId3"/>
              </a:rPr>
              <a:t>workshops.aws</a:t>
            </a:r>
            <a:r>
              <a:rPr lang="en-US" dirty="0">
                <a:hlinkClick r:id="rId3"/>
              </a:rPr>
              <a:t>)</a:t>
            </a:r>
            <a:endParaRPr lang="th-TH" dirty="0"/>
          </a:p>
        </p:txBody>
      </p:sp>
      <p:sp>
        <p:nvSpPr>
          <p:cNvPr id="8" name="กล่องข้อความ 7">
            <a:extLst>
              <a:ext uri="{FF2B5EF4-FFF2-40B4-BE49-F238E27FC236}">
                <a16:creationId xmlns:a16="http://schemas.microsoft.com/office/drawing/2014/main" id="{A86316EE-7F5D-0ADD-F77B-CD3440495329}"/>
              </a:ext>
            </a:extLst>
          </p:cNvPr>
          <p:cNvSpPr txBox="1"/>
          <p:nvPr/>
        </p:nvSpPr>
        <p:spPr>
          <a:xfrm>
            <a:off x="1685579" y="3581684"/>
            <a:ext cx="7315200" cy="535531"/>
          </a:xfrm>
          <a:prstGeom prst="rect">
            <a:avLst/>
          </a:prstGeom>
          <a:noFill/>
        </p:spPr>
        <p:txBody>
          <a:bodyPr wrap="square">
            <a:spAutoFit/>
          </a:bodyPr>
          <a:lstStyle/>
          <a:p>
            <a:r>
              <a:rPr lang="en-US" dirty="0">
                <a:hlinkClick r:id="rId4"/>
              </a:rPr>
              <a:t>AWS Events Content (amazon.com)</a:t>
            </a:r>
            <a:endParaRPr lang="th-TH" dirty="0"/>
          </a:p>
        </p:txBody>
      </p:sp>
      <p:sp>
        <p:nvSpPr>
          <p:cNvPr id="10" name="กล่องข้อความ 9">
            <a:extLst>
              <a:ext uri="{FF2B5EF4-FFF2-40B4-BE49-F238E27FC236}">
                <a16:creationId xmlns:a16="http://schemas.microsoft.com/office/drawing/2014/main" id="{546922A7-6D41-525F-38C4-30C3F4F2994A}"/>
              </a:ext>
            </a:extLst>
          </p:cNvPr>
          <p:cNvSpPr txBox="1"/>
          <p:nvPr/>
        </p:nvSpPr>
        <p:spPr>
          <a:xfrm>
            <a:off x="1685579" y="1766619"/>
            <a:ext cx="7315200" cy="978729"/>
          </a:xfrm>
          <a:prstGeom prst="rect">
            <a:avLst/>
          </a:prstGeom>
          <a:noFill/>
        </p:spPr>
        <p:txBody>
          <a:bodyPr wrap="square">
            <a:spAutoFit/>
          </a:bodyPr>
          <a:lstStyle/>
          <a:p>
            <a:r>
              <a:rPr lang="en-US" dirty="0">
                <a:hlinkClick r:id="rId5"/>
              </a:rPr>
              <a:t>Getting Started - Cloud Computing Tutorials for Building on AWS (amazon.com)</a:t>
            </a:r>
            <a:endParaRPr lang="th-TH" dirty="0"/>
          </a:p>
        </p:txBody>
      </p:sp>
      <p:sp>
        <p:nvSpPr>
          <p:cNvPr id="12" name="กล่องข้อความ 11">
            <a:extLst>
              <a:ext uri="{FF2B5EF4-FFF2-40B4-BE49-F238E27FC236}">
                <a16:creationId xmlns:a16="http://schemas.microsoft.com/office/drawing/2014/main" id="{900A33D9-7450-4F77-4C8B-C84323CF1B99}"/>
              </a:ext>
            </a:extLst>
          </p:cNvPr>
          <p:cNvSpPr txBox="1"/>
          <p:nvPr/>
        </p:nvSpPr>
        <p:spPr>
          <a:xfrm>
            <a:off x="1685579" y="5090778"/>
            <a:ext cx="7315200" cy="978729"/>
          </a:xfrm>
          <a:prstGeom prst="rect">
            <a:avLst/>
          </a:prstGeom>
          <a:noFill/>
        </p:spPr>
        <p:txBody>
          <a:bodyPr wrap="square">
            <a:spAutoFit/>
          </a:bodyPr>
          <a:lstStyle/>
          <a:p>
            <a:r>
              <a:rPr lang="en-US" dirty="0">
                <a:hlinkClick r:id="rId6"/>
              </a:rPr>
              <a:t>Containers on AWS How to Choose (amazon.com)</a:t>
            </a:r>
            <a:endParaRPr lang="th-TH" dirty="0"/>
          </a:p>
        </p:txBody>
      </p:sp>
    </p:spTree>
    <p:extLst>
      <p:ext uri="{BB962C8B-B14F-4D97-AF65-F5344CB8AC3E}">
        <p14:creationId xmlns:p14="http://schemas.microsoft.com/office/powerpoint/2010/main" val="242295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D1D7A4D3-BD1D-7ECF-ED44-DB286504351C}"/>
              </a:ext>
            </a:extLst>
          </p:cNvPr>
          <p:cNvPicPr>
            <a:picLocks noChangeAspect="1"/>
          </p:cNvPicPr>
          <p:nvPr/>
        </p:nvPicPr>
        <p:blipFill>
          <a:blip r:embed="rId3"/>
          <a:stretch>
            <a:fillRect/>
          </a:stretch>
        </p:blipFill>
        <p:spPr>
          <a:xfrm>
            <a:off x="903383" y="694242"/>
            <a:ext cx="7609909" cy="6400642"/>
          </a:xfrm>
          <a:prstGeom prst="rect">
            <a:avLst/>
          </a:prstGeom>
        </p:spPr>
      </p:pic>
      <p:sp>
        <p:nvSpPr>
          <p:cNvPr id="8" name="กล่องข้อความ 7">
            <a:extLst>
              <a:ext uri="{FF2B5EF4-FFF2-40B4-BE49-F238E27FC236}">
                <a16:creationId xmlns:a16="http://schemas.microsoft.com/office/drawing/2014/main" id="{5DDE9D0F-FE99-BAF9-6F6A-089841420BA5}"/>
              </a:ext>
            </a:extLst>
          </p:cNvPr>
          <p:cNvSpPr txBox="1"/>
          <p:nvPr/>
        </p:nvSpPr>
        <p:spPr>
          <a:xfrm>
            <a:off x="9551487" y="1597329"/>
            <a:ext cx="4175530" cy="4847481"/>
          </a:xfrm>
          <a:prstGeom prst="rect">
            <a:avLst/>
          </a:prstGeom>
          <a:noFill/>
        </p:spPr>
        <p:txBody>
          <a:bodyPr wrap="square" rtlCol="0">
            <a:spAutoFit/>
          </a:bodyPr>
          <a:lstStyle/>
          <a:p>
            <a:pPr algn="l"/>
            <a:r>
              <a:rPr lang="en-US" sz="2000" b="1" i="0" dirty="0">
                <a:effectLst/>
              </a:rPr>
              <a:t>Code signing configurations</a:t>
            </a:r>
          </a:p>
          <a:p>
            <a:pPr algn="l"/>
            <a:endParaRPr lang="en-US" sz="2000" b="1" i="0" dirty="0">
              <a:effectLst/>
            </a:endParaRPr>
          </a:p>
          <a:p>
            <a:pPr algn="l"/>
            <a:r>
              <a:rPr lang="en-US" sz="2000" b="0" i="0" u="none" strike="noStrike" dirty="0">
                <a:effectLst/>
              </a:rPr>
              <a:t>Create a configuration that you can attach to one or more functions to enable code signing. With code signing, you can ensure that the code has been signed by an approved source and has not been altered since signing, and that the code signature has not expired or been revoked.</a:t>
            </a:r>
          </a:p>
          <a:p>
            <a:pPr algn="l"/>
            <a:endParaRPr lang="en-US" sz="2000" b="0" i="0" u="none" strike="noStrike" dirty="0">
              <a:effectLst/>
            </a:endParaRPr>
          </a:p>
          <a:p>
            <a:pPr algn="l"/>
            <a:r>
              <a:rPr lang="en-US" sz="2000" b="1" i="0" dirty="0">
                <a:effectLst/>
              </a:rPr>
              <a:t>Learn more </a:t>
            </a:r>
          </a:p>
          <a:p>
            <a:pPr algn="l">
              <a:buFont typeface="Arial" panose="020B0604020202020204" pitchFamily="34" charset="0"/>
              <a:buChar char="•"/>
            </a:pPr>
            <a:r>
              <a:rPr lang="en-US" sz="2000" b="0" i="0" dirty="0">
                <a:solidFill>
                  <a:schemeClr val="accent2"/>
                </a:solidFill>
                <a:effectLst/>
                <a:hlinkClick r:id="rId4">
                  <a:extLst>
                    <a:ext uri="{A12FA001-AC4F-418D-AE19-62706E023703}">
                      <ahyp:hlinkClr xmlns:ahyp="http://schemas.microsoft.com/office/drawing/2018/hyperlinkcolor" val="tx"/>
                    </a:ext>
                  </a:extLst>
                </a:hlinkClick>
              </a:rPr>
              <a:t>Configuring code signing for Lambda functions</a:t>
            </a:r>
            <a:endParaRPr lang="en-US" sz="2000" b="0" i="0" dirty="0">
              <a:solidFill>
                <a:schemeClr val="accent2"/>
              </a:solidFill>
              <a:effectLst/>
            </a:endParaRPr>
          </a:p>
          <a:p>
            <a:pPr algn="l"/>
            <a:endParaRPr lang="th-TH" sz="2900" dirty="0" err="1">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9787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499B0B-C6D0-0739-F2E7-410CAAE09958}"/>
              </a:ext>
            </a:extLst>
          </p:cNvPr>
          <p:cNvPicPr>
            <a:picLocks noChangeAspect="1"/>
          </p:cNvPicPr>
          <p:nvPr/>
        </p:nvPicPr>
        <p:blipFill>
          <a:blip r:embed="rId3"/>
          <a:stretch>
            <a:fillRect/>
          </a:stretch>
        </p:blipFill>
        <p:spPr>
          <a:xfrm>
            <a:off x="1167924" y="903383"/>
            <a:ext cx="12377725" cy="5486399"/>
          </a:xfrm>
          <a:prstGeom prst="rect">
            <a:avLst/>
          </a:prstGeom>
        </p:spPr>
      </p:pic>
      <p:sp>
        <p:nvSpPr>
          <p:cNvPr id="7" name="กล่องข้อความ 6">
            <a:extLst>
              <a:ext uri="{FF2B5EF4-FFF2-40B4-BE49-F238E27FC236}">
                <a16:creationId xmlns:a16="http://schemas.microsoft.com/office/drawing/2014/main" id="{1F14179E-019C-F8F0-E978-22A0F68E9CC5}"/>
              </a:ext>
            </a:extLst>
          </p:cNvPr>
          <p:cNvSpPr txBox="1"/>
          <p:nvPr/>
        </p:nvSpPr>
        <p:spPr>
          <a:xfrm>
            <a:off x="6078830" y="6615629"/>
            <a:ext cx="8505021" cy="400110"/>
          </a:xfrm>
          <a:prstGeom prst="rect">
            <a:avLst/>
          </a:prstGeom>
          <a:noFill/>
        </p:spPr>
        <p:txBody>
          <a:bodyPr wrap="square">
            <a:spAutoFit/>
          </a:bodyPr>
          <a:lstStyle/>
          <a:p>
            <a:r>
              <a:rPr lang="en-US" sz="2000" dirty="0">
                <a:hlinkClick r:id="rId4"/>
              </a:rPr>
              <a:t>Configuring code signing for AWS Lambda - AWS Lambda (amazon.com)</a:t>
            </a:r>
            <a:endParaRPr lang="th-TH" sz="2000" dirty="0"/>
          </a:p>
        </p:txBody>
      </p:sp>
    </p:spTree>
    <p:extLst>
      <p:ext uri="{BB962C8B-B14F-4D97-AF65-F5344CB8AC3E}">
        <p14:creationId xmlns:p14="http://schemas.microsoft.com/office/powerpoint/2010/main" val="122926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A9FE341A-FA37-0156-BC96-D4067F08B8F7}"/>
              </a:ext>
            </a:extLst>
          </p:cNvPr>
          <p:cNvSpPr>
            <a:spLocks noGrp="1"/>
          </p:cNvSpPr>
          <p:nvPr>
            <p:ph type="title"/>
          </p:nvPr>
        </p:nvSpPr>
        <p:spPr/>
        <p:txBody>
          <a:bodyPr/>
          <a:lstStyle/>
          <a:p>
            <a:r>
              <a:rPr lang="en-US" sz="4800" b="0" dirty="0">
                <a:solidFill>
                  <a:schemeClr val="tx1"/>
                </a:solidFill>
                <a:latin typeface="+mj-lt"/>
              </a:rPr>
              <a:t>6. Packaging Lambda Code in a Container Image</a:t>
            </a:r>
            <a:endParaRPr lang="th-TH" sz="4800" dirty="0">
              <a:solidFill>
                <a:schemeClr val="tx1"/>
              </a:solidFill>
              <a:latin typeface="+mj-lt"/>
            </a:endParaRPr>
          </a:p>
        </p:txBody>
      </p:sp>
      <p:pic>
        <p:nvPicPr>
          <p:cNvPr id="9" name="รูปภาพ 8">
            <a:extLst>
              <a:ext uri="{FF2B5EF4-FFF2-40B4-BE49-F238E27FC236}">
                <a16:creationId xmlns:a16="http://schemas.microsoft.com/office/drawing/2014/main" id="{5A1C9024-2FC4-3581-1DC9-2395EDB77BC2}"/>
              </a:ext>
            </a:extLst>
          </p:cNvPr>
          <p:cNvPicPr>
            <a:picLocks noChangeAspect="1"/>
          </p:cNvPicPr>
          <p:nvPr/>
        </p:nvPicPr>
        <p:blipFill>
          <a:blip r:embed="rId3"/>
          <a:stretch>
            <a:fillRect/>
          </a:stretch>
        </p:blipFill>
        <p:spPr>
          <a:xfrm>
            <a:off x="2060153" y="1085820"/>
            <a:ext cx="9743361" cy="6835308"/>
          </a:xfrm>
          <a:prstGeom prst="rect">
            <a:avLst/>
          </a:prstGeom>
        </p:spPr>
      </p:pic>
    </p:spTree>
    <p:extLst>
      <p:ext uri="{BB962C8B-B14F-4D97-AF65-F5344CB8AC3E}">
        <p14:creationId xmlns:p14="http://schemas.microsoft.com/office/powerpoint/2010/main" val="399491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1913EE7-7DAF-68EE-EBB6-CAD7A07C06D7}"/>
              </a:ext>
            </a:extLst>
          </p:cNvPr>
          <p:cNvSpPr>
            <a:spLocks noGrp="1"/>
          </p:cNvSpPr>
          <p:nvPr>
            <p:ph type="title"/>
          </p:nvPr>
        </p:nvSpPr>
        <p:spPr/>
        <p:txBody>
          <a:bodyPr/>
          <a:lstStyle/>
          <a:p>
            <a:pPr algn="ctr"/>
            <a:r>
              <a:rPr lang="en-US" sz="4400" b="0" dirty="0">
                <a:solidFill>
                  <a:schemeClr val="tx1"/>
                </a:solidFill>
                <a:latin typeface="+mj-lt"/>
              </a:rPr>
              <a:t>7. Automating CSV Import into DynamoDB </a:t>
            </a:r>
            <a:br>
              <a:rPr lang="en-US" sz="4400" b="0" dirty="0">
                <a:solidFill>
                  <a:schemeClr val="tx1"/>
                </a:solidFill>
                <a:latin typeface="+mj-lt"/>
              </a:rPr>
            </a:br>
            <a:r>
              <a:rPr lang="en-US" sz="4400" b="0" dirty="0">
                <a:solidFill>
                  <a:schemeClr val="tx1"/>
                </a:solidFill>
                <a:latin typeface="+mj-lt"/>
              </a:rPr>
              <a:t>from S3 with Lambda</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E2097F0C-6BFD-A679-01AB-836918D46DC1}"/>
              </a:ext>
            </a:extLst>
          </p:cNvPr>
          <p:cNvPicPr>
            <a:picLocks noChangeAspect="1"/>
          </p:cNvPicPr>
          <p:nvPr/>
        </p:nvPicPr>
        <p:blipFill>
          <a:blip r:embed="rId2"/>
          <a:stretch>
            <a:fillRect/>
          </a:stretch>
        </p:blipFill>
        <p:spPr>
          <a:xfrm>
            <a:off x="2601877" y="2013274"/>
            <a:ext cx="9426645" cy="4883284"/>
          </a:xfrm>
          <a:prstGeom prst="rect">
            <a:avLst/>
          </a:prstGeom>
        </p:spPr>
      </p:pic>
    </p:spTree>
    <p:extLst>
      <p:ext uri="{BB962C8B-B14F-4D97-AF65-F5344CB8AC3E}">
        <p14:creationId xmlns:p14="http://schemas.microsoft.com/office/powerpoint/2010/main" val="1733845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ing a scalable serverless import process for Amazon DynamoDB | AWS ...">
            <a:extLst>
              <a:ext uri="{FF2B5EF4-FFF2-40B4-BE49-F238E27FC236}">
                <a16:creationId xmlns:a16="http://schemas.microsoft.com/office/drawing/2014/main" id="{8023545D-98CC-95A2-BC4A-0ED3C697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54" y="815248"/>
            <a:ext cx="10204692" cy="3071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788A23-BC40-8903-0AC0-8E1736FB9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42664"/>
            <a:ext cx="8150346" cy="3030910"/>
          </a:xfrm>
          <a:prstGeom prst="rect">
            <a:avLst/>
          </a:prstGeom>
          <a:noFill/>
          <a:extLst>
            <a:ext uri="{909E8E84-426E-40DD-AFC4-6F175D3DCCD1}">
              <a14:hiddenFill xmlns:a14="http://schemas.microsoft.com/office/drawing/2010/main">
                <a:solidFill>
                  <a:srgbClr val="FFFFFF"/>
                </a:solidFill>
              </a14:hiddenFill>
            </a:ext>
          </a:extLst>
        </p:spPr>
      </p:pic>
      <p:sp>
        <p:nvSpPr>
          <p:cNvPr id="4" name="กล่องข้อความ 3">
            <a:extLst>
              <a:ext uri="{FF2B5EF4-FFF2-40B4-BE49-F238E27FC236}">
                <a16:creationId xmlns:a16="http://schemas.microsoft.com/office/drawing/2014/main" id="{A3933314-104F-417C-56EE-1B363A10C31B}"/>
              </a:ext>
            </a:extLst>
          </p:cNvPr>
          <p:cNvSpPr txBox="1"/>
          <p:nvPr/>
        </p:nvSpPr>
        <p:spPr>
          <a:xfrm>
            <a:off x="3946643" y="125719"/>
            <a:ext cx="8791460" cy="461665"/>
          </a:xfrm>
          <a:prstGeom prst="rect">
            <a:avLst/>
          </a:prstGeom>
          <a:noFill/>
        </p:spPr>
        <p:txBody>
          <a:bodyPr wrap="square">
            <a:spAutoFit/>
          </a:bodyPr>
          <a:lstStyle/>
          <a:p>
            <a:r>
              <a:rPr lang="en-US" sz="2400" dirty="0">
                <a:hlinkClick r:id="rId5"/>
              </a:rPr>
              <a:t>Creating a scalable serverless import process for Amazon DynamoDB</a:t>
            </a:r>
            <a:endParaRPr lang="th-TH" sz="2400" dirty="0"/>
          </a:p>
        </p:txBody>
      </p:sp>
    </p:spTree>
    <p:extLst>
      <p:ext uri="{BB962C8B-B14F-4D97-AF65-F5344CB8AC3E}">
        <p14:creationId xmlns:p14="http://schemas.microsoft.com/office/powerpoint/2010/main" val="1568604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รูปภาพ 3">
            <a:extLst>
              <a:ext uri="{FF2B5EF4-FFF2-40B4-BE49-F238E27FC236}">
                <a16:creationId xmlns:a16="http://schemas.microsoft.com/office/drawing/2014/main" id="{2A8B4A74-7E16-6BF8-2846-E4547929CA77}"/>
              </a:ext>
            </a:extLst>
          </p:cNvPr>
          <p:cNvPicPr>
            <a:picLocks noChangeAspect="1"/>
          </p:cNvPicPr>
          <p:nvPr/>
        </p:nvPicPr>
        <p:blipFill rotWithShape="1">
          <a:blip r:embed="rId3"/>
          <a:srcRect l="561" t="7496" r="2042" b="4283"/>
          <a:stretch/>
        </p:blipFill>
        <p:spPr>
          <a:xfrm>
            <a:off x="1140246" y="407625"/>
            <a:ext cx="12349908" cy="6873808"/>
          </a:xfrm>
          <a:prstGeom prst="rect">
            <a:avLst/>
          </a:prstGeom>
        </p:spPr>
      </p:pic>
    </p:spTree>
    <p:extLst>
      <p:ext uri="{BB962C8B-B14F-4D97-AF65-F5344CB8AC3E}">
        <p14:creationId xmlns:p14="http://schemas.microsoft.com/office/powerpoint/2010/main" val="1554043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1D35E47-A47A-E2A8-22D1-003FAA36E679}"/>
              </a:ext>
            </a:extLst>
          </p:cNvPr>
          <p:cNvSpPr>
            <a:spLocks noGrp="1"/>
          </p:cNvSpPr>
          <p:nvPr>
            <p:ph type="title"/>
          </p:nvPr>
        </p:nvSpPr>
        <p:spPr/>
        <p:txBody>
          <a:bodyPr/>
          <a:lstStyle/>
          <a:p>
            <a:r>
              <a:rPr lang="en-US" sz="4400" b="0" dirty="0">
                <a:solidFill>
                  <a:schemeClr val="tx1"/>
                </a:solidFill>
                <a:latin typeface="+mj-lt"/>
              </a:rPr>
              <a:t>8. Reducing Lambda Startup Times with Provisioned Concurrency</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3F6D5580-CAAB-C126-A74D-741BD6BD26D2}"/>
              </a:ext>
            </a:extLst>
          </p:cNvPr>
          <p:cNvPicPr>
            <a:picLocks noChangeAspect="1"/>
          </p:cNvPicPr>
          <p:nvPr/>
        </p:nvPicPr>
        <p:blipFill>
          <a:blip r:embed="rId3"/>
          <a:stretch>
            <a:fillRect/>
          </a:stretch>
        </p:blipFill>
        <p:spPr>
          <a:xfrm>
            <a:off x="1223789" y="1650104"/>
            <a:ext cx="12536946" cy="5786282"/>
          </a:xfrm>
          <a:prstGeom prst="rect">
            <a:avLst/>
          </a:prstGeom>
        </p:spPr>
      </p:pic>
    </p:spTree>
    <p:extLst>
      <p:ext uri="{BB962C8B-B14F-4D97-AF65-F5344CB8AC3E}">
        <p14:creationId xmlns:p14="http://schemas.microsoft.com/office/powerpoint/2010/main" val="21485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CF4442A-7262-97AC-9B23-F2D7FAA36DED}"/>
              </a:ext>
            </a:extLst>
          </p:cNvPr>
          <p:cNvSpPr>
            <a:spLocks noGrp="1"/>
          </p:cNvSpPr>
          <p:nvPr>
            <p:ph type="title"/>
          </p:nvPr>
        </p:nvSpPr>
        <p:spPr/>
        <p:txBody>
          <a:bodyPr/>
          <a:lstStyle/>
          <a:p>
            <a:r>
              <a:rPr lang="en-US" sz="5400" b="0" i="0" dirty="0">
                <a:solidFill>
                  <a:schemeClr val="tx1"/>
                </a:solidFill>
                <a:effectLst/>
                <a:latin typeface="Amazon Ember" panose="020B0603020204020204"/>
              </a:rPr>
              <a:t>Configuring reserved concurrency</a:t>
            </a:r>
            <a:br>
              <a:rPr lang="en-US" sz="5400" b="0" i="0" dirty="0">
                <a:solidFill>
                  <a:schemeClr val="tx1"/>
                </a:solidFill>
                <a:effectLst/>
                <a:latin typeface="Amazon Ember" panose="020B0603020204020204"/>
              </a:rPr>
            </a:br>
            <a:endParaRPr lang="th-TH" dirty="0"/>
          </a:p>
        </p:txBody>
      </p:sp>
      <p:sp>
        <p:nvSpPr>
          <p:cNvPr id="3" name="ตัวแทนข้อความ 2">
            <a:extLst>
              <a:ext uri="{FF2B5EF4-FFF2-40B4-BE49-F238E27FC236}">
                <a16:creationId xmlns:a16="http://schemas.microsoft.com/office/drawing/2014/main" id="{70DBBD7B-1269-9CD3-42B3-D1CA574B7A81}"/>
              </a:ext>
            </a:extLst>
          </p:cNvPr>
          <p:cNvSpPr>
            <a:spLocks noGrp="1"/>
          </p:cNvSpPr>
          <p:nvPr>
            <p:ph type="body" idx="1"/>
          </p:nvPr>
        </p:nvSpPr>
        <p:spPr/>
        <p:txBody>
          <a:bodyPr/>
          <a:lstStyle/>
          <a:p>
            <a:pPr algn="l"/>
            <a:r>
              <a:rPr lang="en-US" sz="2400" b="0" i="0" dirty="0">
                <a:solidFill>
                  <a:schemeClr val="tx1"/>
                </a:solidFill>
                <a:effectLst/>
                <a:latin typeface="Amazon Ember" panose="020B0603020204020204"/>
              </a:rPr>
              <a:t>In Lambda, </a:t>
            </a:r>
            <a:r>
              <a:rPr lang="en-US" sz="2400" b="0" i="0" u="none" strike="noStrike" dirty="0">
                <a:solidFill>
                  <a:schemeClr val="tx1"/>
                </a:solidFill>
                <a:effectLst/>
                <a:latin typeface="Amazon Ember" panose="020B0603020204020204"/>
                <a:hlinkClick r:id="rId3">
                  <a:extLst>
                    <a:ext uri="{A12FA001-AC4F-418D-AE19-62706E023703}">
                      <ahyp:hlinkClr xmlns:ahyp="http://schemas.microsoft.com/office/drawing/2018/hyperlinkcolor" val="tx"/>
                    </a:ext>
                  </a:extLst>
                </a:hlinkClick>
              </a:rPr>
              <a:t>concurrency</a:t>
            </a:r>
            <a:r>
              <a:rPr lang="en-US" sz="2400" b="0" i="0" dirty="0">
                <a:solidFill>
                  <a:schemeClr val="tx1"/>
                </a:solidFill>
                <a:effectLst/>
                <a:latin typeface="Amazon Ember" panose="020B0603020204020204"/>
              </a:rPr>
              <a:t> is the number of requests your function can handle at the same time. There are two types of concurrency controls available:</a:t>
            </a:r>
          </a:p>
          <a:p>
            <a:pPr algn="l"/>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Reserved concurrency </a:t>
            </a:r>
            <a:r>
              <a:rPr lang="en-US" sz="2400" b="0" i="0" dirty="0">
                <a:solidFill>
                  <a:schemeClr val="tx1"/>
                </a:solidFill>
                <a:effectLst/>
                <a:latin typeface="Amazon Ember" panose="020B0603020204020204"/>
              </a:rPr>
              <a:t>– Reserved concurrency guarantees the maximum number of concurrent instances for the function. When a function has reserved concurrency, no other function can use that concurrency. There is no charge for configuring reserved concurrency for a function.</a:t>
            </a:r>
          </a:p>
          <a:p>
            <a:pPr algn="l">
              <a:buFont typeface="Arial" panose="020B0604020202020204" pitchFamily="34" charset="0"/>
              <a:buChar char="•"/>
            </a:pPr>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Provisioned concurrency </a:t>
            </a:r>
            <a:r>
              <a:rPr lang="en-US" sz="2400" b="0" i="0" dirty="0">
                <a:solidFill>
                  <a:schemeClr val="tx1"/>
                </a:solidFill>
                <a:effectLst/>
                <a:latin typeface="Amazon Ember" panose="020B0603020204020204"/>
              </a:rPr>
              <a:t>– Provisioned concurrency initializes a requested number of execution environments so that they are prepared to respond immediately to your function's invocations. Note that configuring provisioned concurrency incurs charges to your AWS account.</a:t>
            </a:r>
          </a:p>
          <a:p>
            <a:endParaRPr lang="th-TH" sz="2400" dirty="0">
              <a:solidFill>
                <a:schemeClr val="tx1"/>
              </a:solidFill>
            </a:endParaRPr>
          </a:p>
        </p:txBody>
      </p:sp>
    </p:spTree>
    <p:extLst>
      <p:ext uri="{BB962C8B-B14F-4D97-AF65-F5344CB8AC3E}">
        <p14:creationId xmlns:p14="http://schemas.microsoft.com/office/powerpoint/2010/main" val="3834459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4D5F7E8-8E09-80BA-781D-C5CCEADD6E0B}"/>
              </a:ext>
            </a:extLst>
          </p:cNvPr>
          <p:cNvPicPr>
            <a:picLocks noChangeAspect="1"/>
          </p:cNvPicPr>
          <p:nvPr/>
        </p:nvPicPr>
        <p:blipFill>
          <a:blip r:embed="rId3"/>
          <a:stretch>
            <a:fillRect/>
          </a:stretch>
        </p:blipFill>
        <p:spPr>
          <a:xfrm>
            <a:off x="343245" y="637899"/>
            <a:ext cx="7654060" cy="5939172"/>
          </a:xfrm>
          <a:prstGeom prst="rect">
            <a:avLst/>
          </a:prstGeom>
        </p:spPr>
      </p:pic>
      <p:pic>
        <p:nvPicPr>
          <p:cNvPr id="4098" name="Picture 2" descr="&#10;        Reserved concurrency allocated to two functions.&#10;      ">
            <a:extLst>
              <a:ext uri="{FF2B5EF4-FFF2-40B4-BE49-F238E27FC236}">
                <a16:creationId xmlns:a16="http://schemas.microsoft.com/office/drawing/2014/main" id="{7FACAD57-BFB8-7BA0-5E51-D0DA66733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447" y="1706535"/>
            <a:ext cx="6156708" cy="344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18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5B1B20A-C8FD-38EE-EC14-A45808B1DBF3}"/>
              </a:ext>
            </a:extLst>
          </p:cNvPr>
          <p:cNvSpPr>
            <a:spLocks noGrp="1"/>
          </p:cNvSpPr>
          <p:nvPr>
            <p:ph type="title"/>
          </p:nvPr>
        </p:nvSpPr>
        <p:spPr/>
        <p:txBody>
          <a:bodyPr/>
          <a:lstStyle/>
          <a:p>
            <a:r>
              <a:rPr lang="en-US" sz="4800" b="0" dirty="0">
                <a:solidFill>
                  <a:schemeClr val="tx1"/>
                </a:solidFill>
                <a:latin typeface="+mj-lt"/>
              </a:rPr>
              <a:t>9. Accessing VPC Resources with Lambda</a:t>
            </a:r>
            <a:endParaRPr lang="th-TH" sz="4800" dirty="0">
              <a:solidFill>
                <a:schemeClr val="tx1"/>
              </a:solidFill>
              <a:latin typeface="+mj-lt"/>
            </a:endParaRPr>
          </a:p>
        </p:txBody>
      </p:sp>
      <p:pic>
        <p:nvPicPr>
          <p:cNvPr id="7" name="รูปภาพ 6">
            <a:extLst>
              <a:ext uri="{FF2B5EF4-FFF2-40B4-BE49-F238E27FC236}">
                <a16:creationId xmlns:a16="http://schemas.microsoft.com/office/drawing/2014/main" id="{673ED35D-0AAC-5482-8F3C-3750B8577001}"/>
              </a:ext>
            </a:extLst>
          </p:cNvPr>
          <p:cNvPicPr>
            <a:picLocks noChangeAspect="1"/>
          </p:cNvPicPr>
          <p:nvPr/>
        </p:nvPicPr>
        <p:blipFill>
          <a:blip r:embed="rId3"/>
          <a:stretch>
            <a:fillRect/>
          </a:stretch>
        </p:blipFill>
        <p:spPr>
          <a:xfrm>
            <a:off x="566929" y="1399987"/>
            <a:ext cx="13514832" cy="6553346"/>
          </a:xfrm>
          <a:prstGeom prst="rect">
            <a:avLst/>
          </a:prstGeom>
        </p:spPr>
      </p:pic>
    </p:spTree>
    <p:extLst>
      <p:ext uri="{BB962C8B-B14F-4D97-AF65-F5344CB8AC3E}">
        <p14:creationId xmlns:p14="http://schemas.microsoft.com/office/powerpoint/2010/main" val="427976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0D47B29F-1F44-77C1-AEE3-38E277E46AF2}"/>
              </a:ext>
            </a:extLst>
          </p:cNvPr>
          <p:cNvSpPr txBox="1"/>
          <p:nvPr/>
        </p:nvSpPr>
        <p:spPr>
          <a:xfrm>
            <a:off x="1575412" y="1578506"/>
            <a:ext cx="7315200" cy="978729"/>
          </a:xfrm>
          <a:prstGeom prst="rect">
            <a:avLst/>
          </a:prstGeom>
          <a:noFill/>
        </p:spPr>
        <p:txBody>
          <a:bodyPr wrap="square">
            <a:spAutoFit/>
          </a:bodyPr>
          <a:lstStyle/>
          <a:p>
            <a:r>
              <a:rPr lang="en-US" dirty="0">
                <a:hlinkClick r:id="rId3"/>
              </a:rPr>
              <a:t>Serverless or Kubernetes on AWS: how to choose (amazon.com)</a:t>
            </a:r>
            <a:endParaRPr lang="th-TH" dirty="0"/>
          </a:p>
        </p:txBody>
      </p:sp>
      <p:sp>
        <p:nvSpPr>
          <p:cNvPr id="6" name="กล่องข้อความ 5">
            <a:extLst>
              <a:ext uri="{FF2B5EF4-FFF2-40B4-BE49-F238E27FC236}">
                <a16:creationId xmlns:a16="http://schemas.microsoft.com/office/drawing/2014/main" id="{A909BC84-2702-4F97-F71A-F944A8A080AE}"/>
              </a:ext>
            </a:extLst>
          </p:cNvPr>
          <p:cNvSpPr txBox="1"/>
          <p:nvPr/>
        </p:nvSpPr>
        <p:spPr>
          <a:xfrm>
            <a:off x="1575412" y="2679247"/>
            <a:ext cx="7315200" cy="535531"/>
          </a:xfrm>
          <a:prstGeom prst="rect">
            <a:avLst/>
          </a:prstGeom>
          <a:noFill/>
        </p:spPr>
        <p:txBody>
          <a:bodyPr wrap="square">
            <a:spAutoFit/>
          </a:bodyPr>
          <a:lstStyle/>
          <a:p>
            <a:r>
              <a:rPr lang="en-US" dirty="0">
                <a:hlinkClick r:id="rId4"/>
              </a:rPr>
              <a:t>AWS Online Tech Talks - YouTube</a:t>
            </a:r>
            <a:endParaRPr lang="th-TH" dirty="0"/>
          </a:p>
        </p:txBody>
      </p:sp>
      <p:sp>
        <p:nvSpPr>
          <p:cNvPr id="8" name="กล่องข้อความ 7">
            <a:extLst>
              <a:ext uri="{FF2B5EF4-FFF2-40B4-BE49-F238E27FC236}">
                <a16:creationId xmlns:a16="http://schemas.microsoft.com/office/drawing/2014/main" id="{80FB550F-955A-20F4-B09F-EEB8FC29B051}"/>
              </a:ext>
            </a:extLst>
          </p:cNvPr>
          <p:cNvSpPr txBox="1"/>
          <p:nvPr/>
        </p:nvSpPr>
        <p:spPr>
          <a:xfrm>
            <a:off x="1575412" y="3336790"/>
            <a:ext cx="7315200" cy="535531"/>
          </a:xfrm>
          <a:prstGeom prst="rect">
            <a:avLst/>
          </a:prstGeom>
          <a:noFill/>
        </p:spPr>
        <p:txBody>
          <a:bodyPr wrap="square">
            <a:spAutoFit/>
          </a:bodyPr>
          <a:lstStyle/>
          <a:p>
            <a:r>
              <a:rPr lang="en-US" dirty="0">
                <a:hlinkClick r:id="rId5"/>
              </a:rPr>
              <a:t>AWS Events - YouTube</a:t>
            </a:r>
            <a:endParaRPr lang="th-TH" dirty="0"/>
          </a:p>
        </p:txBody>
      </p:sp>
      <p:sp>
        <p:nvSpPr>
          <p:cNvPr id="10" name="กล่องข้อความ 9">
            <a:extLst>
              <a:ext uri="{FF2B5EF4-FFF2-40B4-BE49-F238E27FC236}">
                <a16:creationId xmlns:a16="http://schemas.microsoft.com/office/drawing/2014/main" id="{D5D0A59F-B424-B5AD-65E5-3B49F9600579}"/>
              </a:ext>
            </a:extLst>
          </p:cNvPr>
          <p:cNvSpPr txBox="1"/>
          <p:nvPr/>
        </p:nvSpPr>
        <p:spPr>
          <a:xfrm>
            <a:off x="1575412" y="3994333"/>
            <a:ext cx="7315200" cy="535531"/>
          </a:xfrm>
          <a:prstGeom prst="rect">
            <a:avLst/>
          </a:prstGeom>
          <a:noFill/>
        </p:spPr>
        <p:txBody>
          <a:bodyPr wrap="square">
            <a:spAutoFit/>
          </a:bodyPr>
          <a:lstStyle/>
          <a:p>
            <a:r>
              <a:rPr lang="en-US" dirty="0">
                <a:hlinkClick r:id="rId6"/>
              </a:rPr>
              <a:t>Amazon Web Services - YouTube</a:t>
            </a:r>
            <a:endParaRPr lang="th-TH" dirty="0"/>
          </a:p>
        </p:txBody>
      </p:sp>
      <p:sp>
        <p:nvSpPr>
          <p:cNvPr id="12" name="กล่องข้อความ 11">
            <a:extLst>
              <a:ext uri="{FF2B5EF4-FFF2-40B4-BE49-F238E27FC236}">
                <a16:creationId xmlns:a16="http://schemas.microsoft.com/office/drawing/2014/main" id="{B0EEA612-857A-0EC6-290B-52B360246572}"/>
              </a:ext>
            </a:extLst>
          </p:cNvPr>
          <p:cNvSpPr txBox="1"/>
          <p:nvPr/>
        </p:nvSpPr>
        <p:spPr>
          <a:xfrm>
            <a:off x="1575412" y="4651876"/>
            <a:ext cx="7315200" cy="535531"/>
          </a:xfrm>
          <a:prstGeom prst="rect">
            <a:avLst/>
          </a:prstGeom>
          <a:noFill/>
        </p:spPr>
        <p:txBody>
          <a:bodyPr wrap="square">
            <a:spAutoFit/>
          </a:bodyPr>
          <a:lstStyle/>
          <a:p>
            <a:r>
              <a:rPr lang="en-US" dirty="0">
                <a:hlinkClick r:id="rId7"/>
              </a:rPr>
              <a:t>AWS Workshops</a:t>
            </a:r>
            <a:endParaRPr lang="th-TH" dirty="0"/>
          </a:p>
        </p:txBody>
      </p:sp>
      <p:sp>
        <p:nvSpPr>
          <p:cNvPr id="13" name="กล่องข้อความ 12">
            <a:extLst>
              <a:ext uri="{FF2B5EF4-FFF2-40B4-BE49-F238E27FC236}">
                <a16:creationId xmlns:a16="http://schemas.microsoft.com/office/drawing/2014/main" id="{39BFDAAE-3D58-5045-6404-63777AE4E4CD}"/>
              </a:ext>
            </a:extLst>
          </p:cNvPr>
          <p:cNvSpPr txBox="1"/>
          <p:nvPr/>
        </p:nvSpPr>
        <p:spPr>
          <a:xfrm>
            <a:off x="1575412" y="5309419"/>
            <a:ext cx="7315200" cy="978729"/>
          </a:xfrm>
          <a:prstGeom prst="rect">
            <a:avLst/>
          </a:prstGeom>
          <a:noFill/>
        </p:spPr>
        <p:txBody>
          <a:bodyPr wrap="square">
            <a:spAutoFit/>
          </a:bodyPr>
          <a:lstStyle/>
          <a:p>
            <a:r>
              <a:rPr lang="en-US" dirty="0">
                <a:hlinkClick r:id="rId8"/>
              </a:rPr>
              <a:t>Cloud Computing Training &amp; Classes - Training and Certification - AWS (amazon.com)</a:t>
            </a:r>
            <a:endParaRPr lang="th-TH" dirty="0"/>
          </a:p>
        </p:txBody>
      </p:sp>
      <p:sp>
        <p:nvSpPr>
          <p:cNvPr id="15" name="กล่องข้อความ 14">
            <a:extLst>
              <a:ext uri="{FF2B5EF4-FFF2-40B4-BE49-F238E27FC236}">
                <a16:creationId xmlns:a16="http://schemas.microsoft.com/office/drawing/2014/main" id="{B1A4A66E-1C13-1F45-9653-1641144C3D42}"/>
              </a:ext>
            </a:extLst>
          </p:cNvPr>
          <p:cNvSpPr txBox="1"/>
          <p:nvPr/>
        </p:nvSpPr>
        <p:spPr>
          <a:xfrm>
            <a:off x="1575412" y="6410160"/>
            <a:ext cx="7315200" cy="978729"/>
          </a:xfrm>
          <a:prstGeom prst="rect">
            <a:avLst/>
          </a:prstGeom>
          <a:noFill/>
        </p:spPr>
        <p:txBody>
          <a:bodyPr wrap="square">
            <a:spAutoFit/>
          </a:bodyPr>
          <a:lstStyle/>
          <a:p>
            <a:r>
              <a:rPr lang="en-US" dirty="0">
                <a:hlinkClick r:id="rId9"/>
              </a:rPr>
              <a:t>Amazon Elastic Container Service (AWS ECS) - </a:t>
            </a:r>
            <a:r>
              <a:rPr lang="en-US" dirty="0" err="1">
                <a:hlinkClick r:id="rId9"/>
              </a:rPr>
              <a:t>KodeKloud</a:t>
            </a:r>
            <a:endParaRPr lang="th-TH" dirty="0"/>
          </a:p>
        </p:txBody>
      </p:sp>
    </p:spTree>
    <p:extLst>
      <p:ext uri="{BB962C8B-B14F-4D97-AF65-F5344CB8AC3E}">
        <p14:creationId xmlns:p14="http://schemas.microsoft.com/office/powerpoint/2010/main" val="118957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2B945D4E-BBFE-299B-301C-C6A768FE891B}"/>
              </a:ext>
            </a:extLst>
          </p:cNvPr>
          <p:cNvPicPr>
            <a:picLocks noChangeAspect="1"/>
          </p:cNvPicPr>
          <p:nvPr/>
        </p:nvPicPr>
        <p:blipFill>
          <a:blip r:embed="rId3"/>
          <a:stretch>
            <a:fillRect/>
          </a:stretch>
        </p:blipFill>
        <p:spPr>
          <a:xfrm>
            <a:off x="521011" y="319489"/>
            <a:ext cx="13422954" cy="7039778"/>
          </a:xfrm>
          <a:prstGeom prst="rect">
            <a:avLst/>
          </a:prstGeom>
        </p:spPr>
      </p:pic>
    </p:spTree>
    <p:extLst>
      <p:ext uri="{BB962C8B-B14F-4D97-AF65-F5344CB8AC3E}">
        <p14:creationId xmlns:p14="http://schemas.microsoft.com/office/powerpoint/2010/main" val="585011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รูปภาพ">
            <a:extLst>
              <a:ext uri="{FF2B5EF4-FFF2-40B4-BE49-F238E27FC236}">
                <a16:creationId xmlns:a16="http://schemas.microsoft.com/office/drawing/2014/main" id="{373CAE76-8137-BBB7-20E7-FA37189C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01" y="341523"/>
            <a:ext cx="11128793" cy="703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15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7E70FD-73E0-0F53-1816-359A9E1B55A3}"/>
              </a:ext>
            </a:extLst>
          </p:cNvPr>
          <p:cNvPicPr>
            <a:picLocks noChangeAspect="1"/>
          </p:cNvPicPr>
          <p:nvPr/>
        </p:nvPicPr>
        <p:blipFill>
          <a:blip r:embed="rId3"/>
          <a:stretch>
            <a:fillRect/>
          </a:stretch>
        </p:blipFill>
        <p:spPr>
          <a:xfrm>
            <a:off x="2512546" y="1079653"/>
            <a:ext cx="9605308" cy="6995335"/>
          </a:xfrm>
          <a:prstGeom prst="rect">
            <a:avLst/>
          </a:prstGeom>
        </p:spPr>
      </p:pic>
      <p:sp>
        <p:nvSpPr>
          <p:cNvPr id="7" name="กล่องข้อความ 6">
            <a:extLst>
              <a:ext uri="{FF2B5EF4-FFF2-40B4-BE49-F238E27FC236}">
                <a16:creationId xmlns:a16="http://schemas.microsoft.com/office/drawing/2014/main" id="{88B4E271-6BE5-2A47-DDD3-C46D5AA2B68C}"/>
              </a:ext>
            </a:extLst>
          </p:cNvPr>
          <p:cNvSpPr txBox="1"/>
          <p:nvPr/>
        </p:nvSpPr>
        <p:spPr>
          <a:xfrm>
            <a:off x="2897436" y="309359"/>
            <a:ext cx="8835528" cy="523220"/>
          </a:xfrm>
          <a:prstGeom prst="rect">
            <a:avLst/>
          </a:prstGeom>
          <a:noFill/>
        </p:spPr>
        <p:txBody>
          <a:bodyPr wrap="square">
            <a:spAutoFit/>
          </a:bodyPr>
          <a:lstStyle/>
          <a:p>
            <a:r>
              <a:rPr lang="en-US" sz="2800" dirty="0">
                <a:hlinkClick r:id="rId4"/>
              </a:rPr>
              <a:t>Online Docker Training Course for the Beginner | </a:t>
            </a:r>
            <a:r>
              <a:rPr lang="en-US" sz="2800" dirty="0" err="1">
                <a:hlinkClick r:id="rId4"/>
              </a:rPr>
              <a:t>KodeKloud</a:t>
            </a:r>
            <a:endParaRPr lang="th-TH" sz="2800" dirty="0"/>
          </a:p>
        </p:txBody>
      </p:sp>
    </p:spTree>
    <p:extLst>
      <p:ext uri="{BB962C8B-B14F-4D97-AF65-F5344CB8AC3E}">
        <p14:creationId xmlns:p14="http://schemas.microsoft.com/office/powerpoint/2010/main" val="3315948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6000" dirty="0"/>
              <a:t>Day 1 – Serverless Lambda</a:t>
            </a:r>
            <a:endParaRPr lang="th-TH" sz="6000" dirty="0"/>
          </a:p>
        </p:txBody>
      </p:sp>
    </p:spTree>
    <p:extLst>
      <p:ext uri="{BB962C8B-B14F-4D97-AF65-F5344CB8AC3E}">
        <p14:creationId xmlns:p14="http://schemas.microsoft.com/office/powerpoint/2010/main" val="582141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3A42EF5-CEB8-398C-91AC-2DDFC126427A}"/>
              </a:ext>
            </a:extLst>
          </p:cNvPr>
          <p:cNvSpPr>
            <a:spLocks noGrp="1"/>
          </p:cNvSpPr>
          <p:nvPr>
            <p:ph type="title"/>
          </p:nvPr>
        </p:nvSpPr>
        <p:spPr>
          <a:xfrm>
            <a:off x="956264" y="277625"/>
            <a:ext cx="12435840" cy="1488168"/>
          </a:xfrm>
        </p:spPr>
        <p:txBody>
          <a:bodyPr/>
          <a:lstStyle/>
          <a:p>
            <a:r>
              <a:rPr lang="en-US" sz="6000" b="1" i="0" dirty="0">
                <a:solidFill>
                  <a:srgbClr val="E6EDF3"/>
                </a:solidFill>
                <a:effectLst/>
                <a:latin typeface="+mj-lt"/>
              </a:rPr>
              <a:t>Container</a:t>
            </a:r>
            <a:endParaRPr lang="th-TH" sz="6000" dirty="0">
              <a:latin typeface="+mj-lt"/>
            </a:endParaRPr>
          </a:p>
        </p:txBody>
      </p:sp>
      <p:sp>
        <p:nvSpPr>
          <p:cNvPr id="4" name="กล่องข้อความ 3">
            <a:extLst>
              <a:ext uri="{FF2B5EF4-FFF2-40B4-BE49-F238E27FC236}">
                <a16:creationId xmlns:a16="http://schemas.microsoft.com/office/drawing/2014/main" id="{C72F8BED-5E06-D6B0-1BB9-56B88478AC7F}"/>
              </a:ext>
            </a:extLst>
          </p:cNvPr>
          <p:cNvSpPr txBox="1"/>
          <p:nvPr/>
        </p:nvSpPr>
        <p:spPr>
          <a:xfrm>
            <a:off x="1509310" y="897622"/>
            <a:ext cx="10686362" cy="6003951"/>
          </a:xfrm>
          <a:prstGeom prst="rect">
            <a:avLst/>
          </a:prstGeom>
          <a:noFill/>
        </p:spPr>
        <p:txBody>
          <a:bodyPr wrap="square">
            <a:spAutoFit/>
          </a:bodyPr>
          <a:lstStyle/>
          <a:p>
            <a:pPr algn="l">
              <a:lnSpc>
                <a:spcPct val="150000"/>
              </a:lnSpc>
            </a:pPr>
            <a:endParaRPr lang="en-US" b="1"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Building, Tagging, and Pushing a Container Image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Scanning Images for Security Vulnerabilities on Push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a Container Using Amazon LightSail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Containers Using AWS Copilot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Updating Containers with Blue/Green Deployments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Autoscaling Container Workloads on Amazon ECS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Launching a </a:t>
            </a:r>
            <a:r>
              <a:rPr lang="en-US" b="0" i="0" dirty="0" err="1">
                <a:solidFill>
                  <a:srgbClr val="E6EDF3"/>
                </a:solidFill>
                <a:effectLst/>
              </a:rPr>
              <a:t>Fargate</a:t>
            </a:r>
            <a:r>
              <a:rPr lang="en-US" b="0" i="0" dirty="0">
                <a:solidFill>
                  <a:srgbClr val="E6EDF3"/>
                </a:solidFill>
                <a:effectLst/>
              </a:rPr>
              <a:t> Container Task in Response to an Event</a:t>
            </a:r>
          </a:p>
          <a:p>
            <a:pPr algn="l">
              <a:lnSpc>
                <a:spcPct val="150000"/>
              </a:lnSpc>
              <a:buFont typeface="Arial" panose="020B0604020202020204" pitchFamily="34" charset="0"/>
              <a:buChar char="•"/>
            </a:pPr>
            <a:r>
              <a:rPr lang="en-US" b="0" i="0" dirty="0">
                <a:solidFill>
                  <a:srgbClr val="E6EDF3"/>
                </a:solidFill>
                <a:effectLst/>
              </a:rPr>
              <a:t> Capturing Logs from Containers Running on Amazon ECS </a:t>
            </a:r>
            <a:endParaRPr lang="th-TH" b="0" i="0" dirty="0">
              <a:solidFill>
                <a:srgbClr val="E6EDF3"/>
              </a:solidFill>
              <a:effectLst/>
            </a:endParaRPr>
          </a:p>
        </p:txBody>
      </p:sp>
    </p:spTree>
    <p:extLst>
      <p:ext uri="{BB962C8B-B14F-4D97-AF65-F5344CB8AC3E}">
        <p14:creationId xmlns:p14="http://schemas.microsoft.com/office/powerpoint/2010/main" val="3186858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latin typeface="+mn-lt"/>
              </a:rPr>
              <a:t>ECS Blue / Green Deployment</a:t>
            </a:r>
            <a:endParaRPr lang="th-TH" dirty="0">
              <a:solidFill>
                <a:schemeClr val="tx1"/>
              </a:solidFill>
              <a:latin typeface="+mn-lt"/>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3"/>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dirty="0"/>
              <a:t>SDLC</a:t>
            </a:r>
            <a:r>
              <a:rPr lang="en-US" sz="5000" spc="-444" dirty="0"/>
              <a:t> </a:t>
            </a:r>
            <a:r>
              <a:rPr lang="en-US" sz="5000" spc="-78" dirty="0"/>
              <a:t>Automation</a:t>
            </a:r>
            <a:br>
              <a:rPr lang="en-US" sz="5000" spc="-78" dirty="0"/>
            </a:br>
            <a:r>
              <a:rPr lang="en-US" sz="5000" spc="-78" dirty="0"/>
              <a:t>(</a:t>
            </a:r>
            <a:r>
              <a:rPr lang="en-US" sz="5000" b="1" i="0" dirty="0">
                <a:effectLst/>
              </a:rPr>
              <a:t>Systems development life cycle)</a:t>
            </a:r>
            <a:endParaRPr lang="en-US" sz="5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90" dirty="0">
                <a:solidFill>
                  <a:schemeClr val="tx1"/>
                </a:solidFill>
                <a:latin typeface="+mj-lt"/>
              </a:rPr>
              <a:t>Integration</a:t>
            </a:r>
          </a:p>
        </p:txBody>
      </p:sp>
      <p:sp>
        <p:nvSpPr>
          <p:cNvPr id="4" name="object 4"/>
          <p:cNvSpPr txBox="1"/>
          <p:nvPr/>
        </p:nvSpPr>
        <p:spPr>
          <a:xfrm>
            <a:off x="1100326" y="1637995"/>
            <a:ext cx="6443472" cy="3254224"/>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mj-lt"/>
                <a:cs typeface="Gill Sans MT"/>
              </a:rPr>
              <a:t>Developers</a:t>
            </a:r>
            <a:r>
              <a:rPr spc="-120" dirty="0">
                <a:latin typeface="+mj-lt"/>
                <a:cs typeface="Gill Sans MT"/>
              </a:rPr>
              <a:t> </a:t>
            </a:r>
            <a:r>
              <a:rPr dirty="0">
                <a:latin typeface="+mj-lt"/>
                <a:cs typeface="Gill Sans MT"/>
              </a:rPr>
              <a:t>push</a:t>
            </a:r>
            <a:r>
              <a:rPr spc="-120"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to</a:t>
            </a:r>
            <a:r>
              <a:rPr spc="-120" dirty="0">
                <a:latin typeface="+mj-lt"/>
                <a:cs typeface="Gill Sans MT"/>
              </a:rPr>
              <a:t> </a:t>
            </a:r>
            <a:r>
              <a:rPr dirty="0">
                <a:latin typeface="+mj-lt"/>
                <a:cs typeface="Gill Sans MT"/>
              </a:rPr>
              <a:t>a</a:t>
            </a:r>
            <a:r>
              <a:rPr spc="-114" dirty="0">
                <a:latin typeface="+mj-lt"/>
                <a:cs typeface="Gill Sans MT"/>
              </a:rPr>
              <a:t> </a:t>
            </a:r>
            <a:r>
              <a:rPr spc="-24" dirty="0">
                <a:latin typeface="+mj-lt"/>
                <a:cs typeface="Gill Sans MT"/>
              </a:rPr>
              <a:t>code</a:t>
            </a:r>
            <a:endParaRPr>
              <a:latin typeface="+mj-lt"/>
              <a:cs typeface="Gill Sans MT"/>
            </a:endParaRPr>
          </a:p>
          <a:p>
            <a:pPr marL="289560" marR="6096">
              <a:lnSpc>
                <a:spcPct val="70000"/>
              </a:lnSpc>
              <a:spcBef>
                <a:spcPts val="504"/>
              </a:spcBef>
            </a:pPr>
            <a:r>
              <a:rPr spc="-48" dirty="0">
                <a:latin typeface="+mj-lt"/>
                <a:cs typeface="Gill Sans MT"/>
              </a:rPr>
              <a:t>repository</a:t>
            </a:r>
            <a:r>
              <a:rPr spc="-120" dirty="0">
                <a:latin typeface="+mj-lt"/>
                <a:cs typeface="Gill Sans MT"/>
              </a:rPr>
              <a:t> </a:t>
            </a:r>
            <a:r>
              <a:rPr spc="-12" dirty="0">
                <a:latin typeface="+mj-lt"/>
                <a:cs typeface="Gill Sans MT"/>
              </a:rPr>
              <a:t>often</a:t>
            </a:r>
            <a:r>
              <a:rPr spc="-108" dirty="0">
                <a:latin typeface="+mj-lt"/>
                <a:cs typeface="Gill Sans MT"/>
              </a:rPr>
              <a:t> </a:t>
            </a:r>
            <a:r>
              <a:rPr spc="-24" dirty="0">
                <a:latin typeface="+mj-lt"/>
                <a:cs typeface="Gill Sans MT"/>
              </a:rPr>
              <a:t>(GitHub</a:t>
            </a:r>
            <a:r>
              <a:rPr spc="-108" dirty="0">
                <a:latin typeface="+mj-lt"/>
                <a:cs typeface="Gill Sans MT"/>
              </a:rPr>
              <a:t> </a:t>
            </a:r>
            <a:r>
              <a:rPr dirty="0">
                <a:latin typeface="+mj-lt"/>
                <a:cs typeface="Gill Sans MT"/>
              </a:rPr>
              <a:t>/</a:t>
            </a:r>
            <a:r>
              <a:rPr spc="-108" dirty="0">
                <a:latin typeface="+mj-lt"/>
                <a:cs typeface="Gill Sans MT"/>
              </a:rPr>
              <a:t> </a:t>
            </a:r>
            <a:r>
              <a:rPr spc="-42" dirty="0">
                <a:latin typeface="+mj-lt"/>
                <a:cs typeface="Gill Sans MT"/>
              </a:rPr>
              <a:t>CodeCommit</a:t>
            </a:r>
            <a:r>
              <a:rPr spc="-108" dirty="0">
                <a:latin typeface="+mj-lt"/>
                <a:cs typeface="Gill Sans MT"/>
              </a:rPr>
              <a:t> </a:t>
            </a:r>
            <a:r>
              <a:rPr spc="-60" dirty="0">
                <a:latin typeface="+mj-lt"/>
                <a:cs typeface="Gill Sans MT"/>
              </a:rPr>
              <a:t>/ </a:t>
            </a:r>
            <a:r>
              <a:rPr spc="-66" dirty="0">
                <a:latin typeface="+mj-lt"/>
                <a:cs typeface="Gill Sans MT"/>
              </a:rPr>
              <a:t>Bitbucket</a:t>
            </a:r>
            <a:r>
              <a:rPr spc="-54" dirty="0">
                <a:latin typeface="+mj-lt"/>
                <a:cs typeface="Gill Sans MT"/>
              </a:rPr>
              <a:t> </a:t>
            </a:r>
            <a:r>
              <a:rPr dirty="0">
                <a:latin typeface="+mj-lt"/>
                <a:cs typeface="Gill Sans MT"/>
              </a:rPr>
              <a:t>/</a:t>
            </a:r>
            <a:r>
              <a:rPr spc="-48" dirty="0">
                <a:latin typeface="+mj-lt"/>
                <a:cs typeface="Gill Sans MT"/>
              </a:rPr>
              <a:t> </a:t>
            </a:r>
            <a:r>
              <a:rPr spc="-12" dirty="0">
                <a:latin typeface="+mj-lt"/>
                <a:cs typeface="Gill Sans MT"/>
              </a:rPr>
              <a:t>etc…)</a:t>
            </a:r>
            <a:endParaRPr>
              <a:latin typeface="+mj-lt"/>
              <a:cs typeface="Gill Sans MT"/>
            </a:endParaRPr>
          </a:p>
          <a:p>
            <a:pPr marL="289560" indent="-274320">
              <a:lnSpc>
                <a:spcPts val="2922"/>
              </a:lnSpc>
              <a:spcBef>
                <a:spcPts val="258"/>
              </a:spcBef>
              <a:buFont typeface="Arial"/>
              <a:buChar char="•"/>
              <a:tabLst>
                <a:tab pos="289560" algn="l"/>
              </a:tabLst>
            </a:pPr>
            <a:r>
              <a:rPr dirty="0">
                <a:latin typeface="+mj-lt"/>
                <a:cs typeface="Gill Sans MT"/>
              </a:rPr>
              <a:t>A</a:t>
            </a:r>
            <a:r>
              <a:rPr spc="-120" dirty="0">
                <a:latin typeface="+mj-lt"/>
                <a:cs typeface="Gill Sans MT"/>
              </a:rPr>
              <a:t> </a:t>
            </a:r>
            <a:r>
              <a:rPr spc="-36" dirty="0">
                <a:latin typeface="+mj-lt"/>
                <a:cs typeface="Gill Sans MT"/>
              </a:rPr>
              <a:t>testing</a:t>
            </a:r>
            <a:r>
              <a:rPr spc="-108" dirty="0">
                <a:latin typeface="+mj-lt"/>
                <a:cs typeface="Gill Sans MT"/>
              </a:rPr>
              <a:t> </a:t>
            </a:r>
            <a:r>
              <a:rPr dirty="0">
                <a:latin typeface="+mj-lt"/>
                <a:cs typeface="Gill Sans MT"/>
              </a:rPr>
              <a:t>/</a:t>
            </a:r>
            <a:r>
              <a:rPr spc="-108" dirty="0">
                <a:latin typeface="+mj-lt"/>
                <a:cs typeface="Gill Sans MT"/>
              </a:rPr>
              <a:t> </a:t>
            </a:r>
            <a:r>
              <a:rPr spc="-24" dirty="0">
                <a:latin typeface="+mj-lt"/>
                <a:cs typeface="Gill Sans MT"/>
              </a:rPr>
              <a:t>build</a:t>
            </a:r>
            <a:r>
              <a:rPr spc="-108" dirty="0">
                <a:latin typeface="+mj-lt"/>
                <a:cs typeface="Gill Sans MT"/>
              </a:rPr>
              <a:t> </a:t>
            </a:r>
            <a:r>
              <a:rPr spc="-36" dirty="0">
                <a:latin typeface="+mj-lt"/>
                <a:cs typeface="Gill Sans MT"/>
              </a:rPr>
              <a:t>server</a:t>
            </a:r>
            <a:r>
              <a:rPr spc="-108" dirty="0">
                <a:latin typeface="+mj-lt"/>
                <a:cs typeface="Gill Sans MT"/>
              </a:rPr>
              <a:t> </a:t>
            </a:r>
            <a:r>
              <a:rPr spc="-54" dirty="0">
                <a:latin typeface="+mj-lt"/>
                <a:cs typeface="Gill Sans MT"/>
              </a:rPr>
              <a:t>checks</a:t>
            </a:r>
            <a:r>
              <a:rPr spc="-108"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08" dirty="0">
                <a:latin typeface="+mj-lt"/>
                <a:cs typeface="Gill Sans MT"/>
              </a:rPr>
              <a:t> </a:t>
            </a:r>
            <a:r>
              <a:rPr spc="-30" dirty="0">
                <a:latin typeface="+mj-lt"/>
                <a:cs typeface="Gill Sans MT"/>
              </a:rPr>
              <a:t>as</a:t>
            </a:r>
            <a:endParaRPr>
              <a:latin typeface="+mj-lt"/>
              <a:cs typeface="Gill Sans MT"/>
            </a:endParaRPr>
          </a:p>
          <a:p>
            <a:pPr marL="289560">
              <a:lnSpc>
                <a:spcPts val="2406"/>
              </a:lnSpc>
            </a:pPr>
            <a:r>
              <a:rPr spc="-12" dirty="0">
                <a:latin typeface="+mj-lt"/>
                <a:cs typeface="Gill Sans MT"/>
              </a:rPr>
              <a:t>soon</a:t>
            </a:r>
            <a:r>
              <a:rPr spc="-137" dirty="0">
                <a:latin typeface="+mj-lt"/>
                <a:cs typeface="Gill Sans MT"/>
              </a:rPr>
              <a:t> </a:t>
            </a:r>
            <a:r>
              <a:rPr dirty="0">
                <a:latin typeface="+mj-lt"/>
                <a:cs typeface="Gill Sans MT"/>
              </a:rPr>
              <a:t>as</a:t>
            </a:r>
            <a:r>
              <a:rPr spc="-108" dirty="0">
                <a:latin typeface="+mj-lt"/>
                <a:cs typeface="Gill Sans MT"/>
              </a:rPr>
              <a:t> </a:t>
            </a:r>
            <a:r>
              <a:rPr spc="-114" dirty="0">
                <a:latin typeface="+mj-lt"/>
                <a:cs typeface="Gill Sans MT"/>
              </a:rPr>
              <a:t>it’s</a:t>
            </a:r>
            <a:r>
              <a:rPr spc="-90" dirty="0">
                <a:latin typeface="+mj-lt"/>
                <a:cs typeface="Gill Sans MT"/>
              </a:rPr>
              <a:t> </a:t>
            </a:r>
            <a:r>
              <a:rPr dirty="0">
                <a:latin typeface="+mj-lt"/>
                <a:cs typeface="Gill Sans MT"/>
              </a:rPr>
              <a:t>pushed</a:t>
            </a:r>
            <a:r>
              <a:rPr spc="-108" dirty="0">
                <a:latin typeface="+mj-lt"/>
                <a:cs typeface="Gill Sans MT"/>
              </a:rPr>
              <a:t> </a:t>
            </a:r>
            <a:r>
              <a:rPr spc="-36" dirty="0">
                <a:latin typeface="+mj-lt"/>
                <a:cs typeface="Gill Sans MT"/>
              </a:rPr>
              <a:t>(CodeBuild</a:t>
            </a:r>
            <a:r>
              <a:rPr spc="-108" dirty="0">
                <a:latin typeface="+mj-lt"/>
                <a:cs typeface="Gill Sans MT"/>
              </a:rPr>
              <a:t> </a:t>
            </a:r>
            <a:r>
              <a:rPr dirty="0">
                <a:latin typeface="+mj-lt"/>
                <a:cs typeface="Gill Sans MT"/>
              </a:rPr>
              <a:t>/</a:t>
            </a:r>
            <a:r>
              <a:rPr spc="-108" dirty="0">
                <a:latin typeface="+mj-lt"/>
                <a:cs typeface="Gill Sans MT"/>
              </a:rPr>
              <a:t> </a:t>
            </a:r>
            <a:r>
              <a:rPr spc="-60" dirty="0">
                <a:latin typeface="+mj-lt"/>
                <a:cs typeface="Gill Sans MT"/>
              </a:rPr>
              <a:t>Jenkins</a:t>
            </a:r>
            <a:r>
              <a:rPr spc="-108" dirty="0">
                <a:latin typeface="+mj-lt"/>
                <a:cs typeface="Gill Sans MT"/>
              </a:rPr>
              <a:t> </a:t>
            </a:r>
            <a:r>
              <a:rPr spc="-30" dirty="0">
                <a:latin typeface="+mj-lt"/>
                <a:cs typeface="Gill Sans MT"/>
              </a:rPr>
              <a:t>CI</a:t>
            </a:r>
            <a:endParaRPr>
              <a:latin typeface="+mj-lt"/>
              <a:cs typeface="Gill Sans MT"/>
            </a:endParaRPr>
          </a:p>
          <a:p>
            <a:pPr marL="289560">
              <a:lnSpc>
                <a:spcPts val="2940"/>
              </a:lnSpc>
            </a:pPr>
            <a:r>
              <a:rPr dirty="0">
                <a:latin typeface="+mj-lt"/>
                <a:cs typeface="Gill Sans MT"/>
              </a:rPr>
              <a:t>/</a:t>
            </a:r>
            <a:r>
              <a:rPr spc="-6" dirty="0">
                <a:latin typeface="+mj-lt"/>
                <a:cs typeface="Gill Sans MT"/>
              </a:rPr>
              <a:t> </a:t>
            </a:r>
            <a:r>
              <a:rPr spc="-12" dirty="0">
                <a:latin typeface="+mj-lt"/>
                <a:cs typeface="Gill Sans MT"/>
              </a:rPr>
              <a:t>etc…)</a:t>
            </a:r>
            <a:endParaRPr>
              <a:latin typeface="+mj-lt"/>
              <a:cs typeface="Gill Sans MT"/>
            </a:endParaRPr>
          </a:p>
          <a:p>
            <a:pPr marL="289560" marR="296418" indent="-274320">
              <a:lnSpc>
                <a:spcPct val="69200"/>
              </a:lnSpc>
              <a:spcBef>
                <a:spcPts val="1206"/>
              </a:spcBef>
              <a:buFont typeface="Arial"/>
              <a:buChar char="•"/>
              <a:tabLst>
                <a:tab pos="289560" algn="l"/>
              </a:tabLst>
            </a:pPr>
            <a:r>
              <a:rPr dirty="0">
                <a:latin typeface="+mj-lt"/>
                <a:cs typeface="Gill Sans MT"/>
              </a:rPr>
              <a:t>The</a:t>
            </a:r>
            <a:r>
              <a:rPr spc="-156" dirty="0">
                <a:latin typeface="+mj-lt"/>
                <a:cs typeface="Gill Sans MT"/>
              </a:rPr>
              <a:t> </a:t>
            </a:r>
            <a:r>
              <a:rPr spc="-36" dirty="0">
                <a:latin typeface="+mj-lt"/>
                <a:cs typeface="Gill Sans MT"/>
              </a:rPr>
              <a:t>developer</a:t>
            </a:r>
            <a:r>
              <a:rPr spc="-144" dirty="0">
                <a:latin typeface="+mj-lt"/>
                <a:cs typeface="Gill Sans MT"/>
              </a:rPr>
              <a:t> </a:t>
            </a:r>
            <a:r>
              <a:rPr dirty="0">
                <a:latin typeface="+mj-lt"/>
                <a:cs typeface="Gill Sans MT"/>
              </a:rPr>
              <a:t>gets</a:t>
            </a:r>
            <a:r>
              <a:rPr spc="-150" dirty="0">
                <a:latin typeface="+mj-lt"/>
                <a:cs typeface="Gill Sans MT"/>
              </a:rPr>
              <a:t> </a:t>
            </a:r>
            <a:r>
              <a:rPr spc="-24" dirty="0">
                <a:latin typeface="+mj-lt"/>
                <a:cs typeface="Gill Sans MT"/>
              </a:rPr>
              <a:t>feedback</a:t>
            </a:r>
            <a:r>
              <a:rPr spc="-144" dirty="0">
                <a:latin typeface="+mj-lt"/>
                <a:cs typeface="Gill Sans MT"/>
              </a:rPr>
              <a:t> </a:t>
            </a:r>
            <a:r>
              <a:rPr dirty="0">
                <a:latin typeface="+mj-lt"/>
                <a:cs typeface="Gill Sans MT"/>
              </a:rPr>
              <a:t>about</a:t>
            </a:r>
            <a:r>
              <a:rPr spc="-150" dirty="0">
                <a:latin typeface="+mj-lt"/>
                <a:cs typeface="Gill Sans MT"/>
              </a:rPr>
              <a:t> </a:t>
            </a:r>
            <a:r>
              <a:rPr spc="-30" dirty="0">
                <a:latin typeface="+mj-lt"/>
                <a:cs typeface="Gill Sans MT"/>
              </a:rPr>
              <a:t>the </a:t>
            </a:r>
            <a:r>
              <a:rPr spc="-48" dirty="0">
                <a:latin typeface="+mj-lt"/>
                <a:cs typeface="Gill Sans MT"/>
              </a:rPr>
              <a:t>tests</a:t>
            </a:r>
            <a:r>
              <a:rPr spc="-126" dirty="0">
                <a:latin typeface="+mj-lt"/>
                <a:cs typeface="Gill Sans MT"/>
              </a:rPr>
              <a:t> </a:t>
            </a:r>
            <a:r>
              <a:rPr dirty="0">
                <a:latin typeface="+mj-lt"/>
                <a:cs typeface="Gill Sans MT"/>
              </a:rPr>
              <a:t>and</a:t>
            </a:r>
            <a:r>
              <a:rPr spc="-126" dirty="0">
                <a:latin typeface="+mj-lt"/>
                <a:cs typeface="Gill Sans MT"/>
              </a:rPr>
              <a:t> </a:t>
            </a:r>
            <a:r>
              <a:rPr spc="-48" dirty="0">
                <a:latin typeface="+mj-lt"/>
                <a:cs typeface="Gill Sans MT"/>
              </a:rPr>
              <a:t>checks</a:t>
            </a:r>
            <a:r>
              <a:rPr spc="-120" dirty="0">
                <a:latin typeface="+mj-lt"/>
                <a:cs typeface="Gill Sans MT"/>
              </a:rPr>
              <a:t> </a:t>
            </a:r>
            <a:r>
              <a:rPr spc="-24" dirty="0">
                <a:latin typeface="+mj-lt"/>
                <a:cs typeface="Gill Sans MT"/>
              </a:rPr>
              <a:t>that</a:t>
            </a:r>
            <a:r>
              <a:rPr spc="-126" dirty="0">
                <a:latin typeface="+mj-lt"/>
                <a:cs typeface="Gill Sans MT"/>
              </a:rPr>
              <a:t> </a:t>
            </a:r>
            <a:r>
              <a:rPr dirty="0">
                <a:latin typeface="+mj-lt"/>
                <a:cs typeface="Gill Sans MT"/>
              </a:rPr>
              <a:t>have</a:t>
            </a:r>
            <a:r>
              <a:rPr spc="-126" dirty="0">
                <a:latin typeface="+mj-lt"/>
                <a:cs typeface="Gill Sans MT"/>
              </a:rPr>
              <a:t> </a:t>
            </a:r>
            <a:r>
              <a:rPr dirty="0">
                <a:latin typeface="+mj-lt"/>
                <a:cs typeface="Gill Sans MT"/>
              </a:rPr>
              <a:t>passed</a:t>
            </a:r>
            <a:r>
              <a:rPr spc="-120" dirty="0">
                <a:latin typeface="+mj-lt"/>
                <a:cs typeface="Gill Sans MT"/>
              </a:rPr>
              <a:t> </a:t>
            </a:r>
            <a:r>
              <a:rPr dirty="0">
                <a:latin typeface="+mj-lt"/>
                <a:cs typeface="Gill Sans MT"/>
              </a:rPr>
              <a:t>/</a:t>
            </a:r>
            <a:r>
              <a:rPr spc="-126" dirty="0">
                <a:latin typeface="+mj-lt"/>
                <a:cs typeface="Gill Sans MT"/>
              </a:rPr>
              <a:t> </a:t>
            </a:r>
            <a:r>
              <a:rPr spc="-24" dirty="0">
                <a:latin typeface="+mj-lt"/>
                <a:cs typeface="Gill Sans MT"/>
              </a:rPr>
              <a:t>failed</a:t>
            </a:r>
            <a:endParaRPr>
              <a:latin typeface="+mj-l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mj-lt"/>
                <a:cs typeface="Gill Sans MT"/>
              </a:rPr>
              <a:t>Find</a:t>
            </a:r>
            <a:r>
              <a:rPr spc="-180" dirty="0">
                <a:latin typeface="+mj-lt"/>
                <a:cs typeface="Gill Sans MT"/>
              </a:rPr>
              <a:t> </a:t>
            </a:r>
            <a:r>
              <a:rPr dirty="0">
                <a:latin typeface="+mj-lt"/>
                <a:cs typeface="Gill Sans MT"/>
              </a:rPr>
              <a:t>bugs</a:t>
            </a:r>
            <a:r>
              <a:rPr spc="-126" dirty="0">
                <a:latin typeface="+mj-lt"/>
                <a:cs typeface="Gill Sans MT"/>
              </a:rPr>
              <a:t> </a:t>
            </a:r>
            <a:r>
              <a:rPr spc="-120" dirty="0">
                <a:latin typeface="+mj-lt"/>
                <a:cs typeface="Gill Sans MT"/>
              </a:rPr>
              <a:t>early,</a:t>
            </a:r>
            <a:r>
              <a:rPr spc="-240" dirty="0">
                <a:latin typeface="+mj-lt"/>
                <a:cs typeface="Gill Sans MT"/>
              </a:rPr>
              <a:t> </a:t>
            </a:r>
            <a:r>
              <a:rPr spc="-42" dirty="0">
                <a:latin typeface="+mj-lt"/>
                <a:cs typeface="Gill Sans MT"/>
              </a:rPr>
              <a:t>fix</a:t>
            </a:r>
            <a:r>
              <a:rPr spc="-114" dirty="0">
                <a:latin typeface="+mj-lt"/>
                <a:cs typeface="Gill Sans MT"/>
              </a:rPr>
              <a:t> </a:t>
            </a:r>
            <a:r>
              <a:rPr spc="-24" dirty="0">
                <a:latin typeface="+mj-lt"/>
                <a:cs typeface="Gill Sans MT"/>
              </a:rPr>
              <a:t>bugs</a:t>
            </a:r>
            <a:endParaRPr>
              <a:latin typeface="+mj-lt"/>
              <a:cs typeface="Gill Sans MT"/>
            </a:endParaRPr>
          </a:p>
          <a:p>
            <a:pPr marL="289560" indent="-274320">
              <a:spcBef>
                <a:spcPts val="144"/>
              </a:spcBef>
              <a:buFont typeface="Arial"/>
              <a:buChar char="•"/>
              <a:tabLst>
                <a:tab pos="289560" algn="l"/>
              </a:tabLst>
            </a:pPr>
            <a:r>
              <a:rPr spc="-54" dirty="0">
                <a:latin typeface="+mj-lt"/>
                <a:cs typeface="Gill Sans MT"/>
              </a:rPr>
              <a:t>Deliver</a:t>
            </a:r>
            <a:r>
              <a:rPr spc="-137" dirty="0">
                <a:latin typeface="+mj-lt"/>
                <a:cs typeface="Gill Sans MT"/>
              </a:rPr>
              <a:t> </a:t>
            </a:r>
            <a:r>
              <a:rPr spc="-48" dirty="0">
                <a:latin typeface="+mj-lt"/>
                <a:cs typeface="Gill Sans MT"/>
              </a:rPr>
              <a:t>faster</a:t>
            </a:r>
            <a:r>
              <a:rPr spc="-137" dirty="0">
                <a:latin typeface="+mj-lt"/>
                <a:cs typeface="Gill Sans MT"/>
              </a:rPr>
              <a:t> </a:t>
            </a:r>
            <a:r>
              <a:rPr dirty="0">
                <a:latin typeface="+mj-lt"/>
                <a:cs typeface="Gill Sans MT"/>
              </a:rPr>
              <a:t>as</a:t>
            </a:r>
            <a:r>
              <a:rPr spc="-137"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code</a:t>
            </a:r>
            <a:r>
              <a:rPr spc="-137" dirty="0">
                <a:latin typeface="+mj-lt"/>
                <a:cs typeface="Gill Sans MT"/>
              </a:rPr>
              <a:t> </a:t>
            </a:r>
            <a:r>
              <a:rPr spc="-12" dirty="0">
                <a:latin typeface="+mj-lt"/>
                <a:cs typeface="Gill Sans MT"/>
              </a:rPr>
              <a:t>is</a:t>
            </a:r>
            <a:r>
              <a:rPr spc="-137" dirty="0">
                <a:latin typeface="+mj-lt"/>
                <a:cs typeface="Gill Sans MT"/>
              </a:rPr>
              <a:t> </a:t>
            </a:r>
            <a:r>
              <a:rPr spc="-12" dirty="0">
                <a:latin typeface="+mj-lt"/>
                <a:cs typeface="Gill Sans MT"/>
              </a:rPr>
              <a:t>tested</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Deploy</a:t>
            </a:r>
            <a:r>
              <a:rPr spc="-162" dirty="0">
                <a:latin typeface="+mj-lt"/>
                <a:cs typeface="Gill Sans MT"/>
              </a:rPr>
              <a:t> </a:t>
            </a:r>
            <a:r>
              <a:rPr spc="-12" dirty="0">
                <a:latin typeface="+mj-lt"/>
                <a:cs typeface="Gill Sans MT"/>
              </a:rPr>
              <a:t>often</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Happier</a:t>
            </a:r>
            <a:r>
              <a:rPr spc="-114" dirty="0">
                <a:latin typeface="+mj-lt"/>
                <a:cs typeface="Gill Sans MT"/>
              </a:rPr>
              <a:t> </a:t>
            </a:r>
            <a:r>
              <a:rPr spc="-54" dirty="0">
                <a:latin typeface="+mj-lt"/>
                <a:cs typeface="Gill Sans MT"/>
              </a:rPr>
              <a:t>developers,</a:t>
            </a:r>
            <a:r>
              <a:rPr spc="-240" dirty="0">
                <a:latin typeface="+mj-lt"/>
                <a:cs typeface="Gill Sans MT"/>
              </a:rPr>
              <a:t> </a:t>
            </a:r>
            <a:r>
              <a:rPr dirty="0">
                <a:latin typeface="+mj-lt"/>
                <a:cs typeface="Gill Sans MT"/>
              </a:rPr>
              <a:t>as</a:t>
            </a:r>
            <a:r>
              <a:rPr spc="-66" dirty="0">
                <a:latin typeface="+mj-lt"/>
                <a:cs typeface="Gill Sans MT"/>
              </a:rPr>
              <a:t> </a:t>
            </a:r>
            <a:r>
              <a:rPr spc="-78" dirty="0">
                <a:latin typeface="+mj-lt"/>
                <a:cs typeface="Gill Sans MT"/>
              </a:rPr>
              <a:t>they’re</a:t>
            </a:r>
            <a:r>
              <a:rPr spc="-72" dirty="0">
                <a:latin typeface="+mj-lt"/>
                <a:cs typeface="Gill Sans MT"/>
              </a:rPr>
              <a:t> </a:t>
            </a:r>
            <a:r>
              <a:rPr spc="-30" dirty="0">
                <a:latin typeface="+mj-lt"/>
                <a:cs typeface="Gill Sans MT"/>
              </a:rPr>
              <a:t>unblocked</a:t>
            </a:r>
            <a:endParaRPr>
              <a:latin typeface="+mj-l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004369" y="1846526"/>
              <a:ext cx="143227" cy="143227"/>
            </a:xfrm>
            <a:prstGeom prst="rect">
              <a:avLst/>
            </a:prstGeom>
          </p:spPr>
        </p:pic>
        <p:pic>
          <p:nvPicPr>
            <p:cNvPr id="10" name="object 10"/>
            <p:cNvPicPr/>
            <p:nvPr/>
          </p:nvPicPr>
          <p:blipFill>
            <a:blip r:embed="rId3"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mj-lt"/>
              <a:cs typeface="Times New Roman"/>
            </a:endParaRPr>
          </a:p>
          <a:p>
            <a:pPr marL="307085" marR="297180" indent="310134">
              <a:lnSpc>
                <a:spcPts val="2508"/>
              </a:lnSpc>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mj-lt"/>
              <a:cs typeface="Times New Roman"/>
            </a:endParaRPr>
          </a:p>
          <a:p>
            <a:pPr marL="233172"/>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latin typeface="+mj-lt"/>
            </a:endParaRPr>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latin typeface="+mj-lt"/>
            </a:endParaRPr>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latin typeface="+mj-lt"/>
            </a:endParaRPr>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mj-lt"/>
                <a:cs typeface="Calibri"/>
              </a:rPr>
              <a:t>Tell</a:t>
            </a:r>
            <a:r>
              <a:rPr sz="2160" spc="-78" dirty="0">
                <a:latin typeface="+mj-lt"/>
                <a:cs typeface="Calibri"/>
              </a:rPr>
              <a:t> </a:t>
            </a:r>
            <a:r>
              <a:rPr sz="2160" spc="-12" dirty="0">
                <a:latin typeface="+mj-lt"/>
                <a:cs typeface="Calibri"/>
              </a:rPr>
              <a:t>developer </a:t>
            </a:r>
            <a:r>
              <a:rPr sz="2160" dirty="0">
                <a:latin typeface="+mj-lt"/>
                <a:cs typeface="Calibri"/>
              </a:rPr>
              <a:t>results</a:t>
            </a:r>
            <a:r>
              <a:rPr sz="2160" spc="-24" dirty="0">
                <a:latin typeface="+mj-lt"/>
                <a:cs typeface="Calibri"/>
              </a:rPr>
              <a:t> </a:t>
            </a:r>
            <a:r>
              <a:rPr sz="2160" dirty="0">
                <a:latin typeface="+mj-lt"/>
                <a:cs typeface="Calibri"/>
              </a:rPr>
              <a:t>of</a:t>
            </a:r>
            <a:r>
              <a:rPr sz="2160" spc="-18" dirty="0">
                <a:latin typeface="+mj-lt"/>
                <a:cs typeface="Calibri"/>
              </a:rPr>
              <a:t> </a:t>
            </a:r>
            <a:r>
              <a:rPr sz="2160" spc="-12" dirty="0">
                <a:latin typeface="+mj-lt"/>
                <a:cs typeface="Calibri"/>
              </a:rPr>
              <a:t>build</a:t>
            </a:r>
            <a:endParaRPr sz="2160">
              <a:latin typeface="+mj-lt"/>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66" dirty="0">
                <a:solidFill>
                  <a:schemeClr val="tx1"/>
                </a:solidFill>
                <a:latin typeface="+mj-lt"/>
              </a:rPr>
              <a:t>Delivery</a:t>
            </a:r>
          </a:p>
        </p:txBody>
      </p:sp>
      <p:sp>
        <p:nvSpPr>
          <p:cNvPr id="5" name="object 5"/>
          <p:cNvSpPr txBox="1"/>
          <p:nvPr/>
        </p:nvSpPr>
        <p:spPr>
          <a:xfrm>
            <a:off x="1100327" y="1669694"/>
            <a:ext cx="7005066" cy="4542141"/>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mj-lt"/>
                <a:cs typeface="Gill Sans MT"/>
              </a:rPr>
              <a:t>Ensure</a:t>
            </a:r>
            <a:r>
              <a:rPr sz="3120" spc="-120" dirty="0">
                <a:latin typeface="+mj-lt"/>
                <a:cs typeface="Gill Sans MT"/>
              </a:rPr>
              <a:t> </a:t>
            </a:r>
            <a:r>
              <a:rPr sz="3120" spc="-24" dirty="0">
                <a:latin typeface="+mj-lt"/>
                <a:cs typeface="Gill Sans MT"/>
              </a:rPr>
              <a:t>that</a:t>
            </a:r>
            <a:r>
              <a:rPr sz="3120" spc="-114" dirty="0">
                <a:latin typeface="+mj-lt"/>
                <a:cs typeface="Gill Sans MT"/>
              </a:rPr>
              <a:t> </a:t>
            </a:r>
            <a:r>
              <a:rPr sz="3120" dirty="0">
                <a:latin typeface="+mj-lt"/>
                <a:cs typeface="Gill Sans MT"/>
              </a:rPr>
              <a:t>the</a:t>
            </a:r>
            <a:r>
              <a:rPr sz="3120" spc="-114" dirty="0">
                <a:latin typeface="+mj-lt"/>
                <a:cs typeface="Gill Sans MT"/>
              </a:rPr>
              <a:t> </a:t>
            </a:r>
            <a:r>
              <a:rPr sz="3120" spc="-48" dirty="0">
                <a:latin typeface="+mj-lt"/>
                <a:cs typeface="Gill Sans MT"/>
              </a:rPr>
              <a:t>software</a:t>
            </a:r>
            <a:r>
              <a:rPr sz="3120" spc="-114" dirty="0">
                <a:latin typeface="+mj-lt"/>
                <a:cs typeface="Gill Sans MT"/>
              </a:rPr>
              <a:t> </a:t>
            </a:r>
            <a:r>
              <a:rPr sz="3120" dirty="0">
                <a:latin typeface="+mj-lt"/>
                <a:cs typeface="Gill Sans MT"/>
              </a:rPr>
              <a:t>can</a:t>
            </a:r>
            <a:r>
              <a:rPr sz="3120" spc="-120" dirty="0">
                <a:latin typeface="+mj-lt"/>
                <a:cs typeface="Gill Sans MT"/>
              </a:rPr>
              <a:t> </a:t>
            </a:r>
            <a:r>
              <a:rPr sz="3120" dirty="0">
                <a:latin typeface="+mj-lt"/>
                <a:cs typeface="Gill Sans MT"/>
              </a:rPr>
              <a:t>be</a:t>
            </a:r>
            <a:r>
              <a:rPr sz="3120" spc="-114" dirty="0">
                <a:latin typeface="+mj-lt"/>
                <a:cs typeface="Gill Sans MT"/>
              </a:rPr>
              <a:t> </a:t>
            </a:r>
            <a:r>
              <a:rPr sz="3120" spc="-36" dirty="0">
                <a:latin typeface="+mj-lt"/>
                <a:cs typeface="Gill Sans MT"/>
              </a:rPr>
              <a:t>released </a:t>
            </a:r>
            <a:r>
              <a:rPr sz="3120" spc="-66" dirty="0">
                <a:latin typeface="+mj-lt"/>
                <a:cs typeface="Gill Sans MT"/>
              </a:rPr>
              <a:t>reliably</a:t>
            </a:r>
            <a:r>
              <a:rPr sz="3120" spc="-156" dirty="0">
                <a:latin typeface="+mj-lt"/>
                <a:cs typeface="Gill Sans MT"/>
              </a:rPr>
              <a:t> </a:t>
            </a:r>
            <a:r>
              <a:rPr sz="3120" spc="-30" dirty="0">
                <a:latin typeface="+mj-lt"/>
                <a:cs typeface="Gill Sans MT"/>
              </a:rPr>
              <a:t>whenever</a:t>
            </a:r>
            <a:r>
              <a:rPr sz="3120" spc="-162" dirty="0">
                <a:latin typeface="+mj-lt"/>
                <a:cs typeface="Gill Sans MT"/>
              </a:rPr>
              <a:t> </a:t>
            </a:r>
            <a:r>
              <a:rPr sz="3120" spc="-12" dirty="0">
                <a:latin typeface="+mj-lt"/>
                <a:cs typeface="Gill Sans MT"/>
              </a:rPr>
              <a:t>needed.</a:t>
            </a:r>
            <a:endParaRPr sz="3120">
              <a:latin typeface="+mj-lt"/>
              <a:cs typeface="Gill Sans MT"/>
            </a:endParaRPr>
          </a:p>
          <a:p>
            <a:pPr marL="289560" marR="553211" indent="-274320">
              <a:lnSpc>
                <a:spcPct val="80000"/>
              </a:lnSpc>
              <a:spcBef>
                <a:spcPts val="1212"/>
              </a:spcBef>
              <a:buFont typeface="Arial"/>
              <a:buChar char="•"/>
              <a:tabLst>
                <a:tab pos="289560" algn="l"/>
              </a:tabLst>
            </a:pPr>
            <a:r>
              <a:rPr sz="3120" spc="-54" dirty="0">
                <a:latin typeface="+mj-lt"/>
                <a:cs typeface="Gill Sans MT"/>
              </a:rPr>
              <a:t>Ensures</a:t>
            </a:r>
            <a:r>
              <a:rPr sz="3120" spc="-132" dirty="0">
                <a:latin typeface="+mj-lt"/>
                <a:cs typeface="Gill Sans MT"/>
              </a:rPr>
              <a:t> </a:t>
            </a:r>
            <a:r>
              <a:rPr sz="3120" spc="-36" dirty="0">
                <a:latin typeface="+mj-lt"/>
                <a:cs typeface="Gill Sans MT"/>
              </a:rPr>
              <a:t>deployments</a:t>
            </a:r>
            <a:r>
              <a:rPr sz="3120" spc="-126" dirty="0">
                <a:latin typeface="+mj-lt"/>
                <a:cs typeface="Gill Sans MT"/>
              </a:rPr>
              <a:t> </a:t>
            </a:r>
            <a:r>
              <a:rPr sz="3120" dirty="0">
                <a:latin typeface="+mj-lt"/>
                <a:cs typeface="Gill Sans MT"/>
              </a:rPr>
              <a:t>happen</a:t>
            </a:r>
            <a:r>
              <a:rPr sz="3120" spc="-132" dirty="0">
                <a:latin typeface="+mj-lt"/>
                <a:cs typeface="Gill Sans MT"/>
              </a:rPr>
              <a:t> </a:t>
            </a:r>
            <a:r>
              <a:rPr sz="3120" dirty="0">
                <a:latin typeface="+mj-lt"/>
                <a:cs typeface="Gill Sans MT"/>
              </a:rPr>
              <a:t>often</a:t>
            </a:r>
            <a:r>
              <a:rPr sz="3120" spc="-132" dirty="0">
                <a:latin typeface="+mj-lt"/>
                <a:cs typeface="Gill Sans MT"/>
              </a:rPr>
              <a:t> </a:t>
            </a:r>
            <a:r>
              <a:rPr sz="3120" spc="-30" dirty="0">
                <a:latin typeface="+mj-lt"/>
                <a:cs typeface="Gill Sans MT"/>
              </a:rPr>
              <a:t>and </a:t>
            </a:r>
            <a:r>
              <a:rPr sz="3120" dirty="0">
                <a:latin typeface="+mj-lt"/>
                <a:cs typeface="Gill Sans MT"/>
              </a:rPr>
              <a:t>are</a:t>
            </a:r>
            <a:r>
              <a:rPr sz="3120" spc="-210" dirty="0">
                <a:latin typeface="+mj-lt"/>
                <a:cs typeface="Gill Sans MT"/>
              </a:rPr>
              <a:t> </a:t>
            </a:r>
            <a:r>
              <a:rPr sz="3120" spc="-24" dirty="0">
                <a:latin typeface="+mj-lt"/>
                <a:cs typeface="Gill Sans MT"/>
              </a:rPr>
              <a:t>quick</a:t>
            </a:r>
            <a:endParaRPr sz="3120">
              <a:latin typeface="+mj-lt"/>
              <a:cs typeface="Gill Sans MT"/>
            </a:endParaRPr>
          </a:p>
          <a:p>
            <a:pPr marL="289560" marR="980693" indent="-274320">
              <a:lnSpc>
                <a:spcPct val="80000"/>
              </a:lnSpc>
              <a:spcBef>
                <a:spcPts val="1212"/>
              </a:spcBef>
              <a:buFont typeface="Arial"/>
              <a:buChar char="•"/>
              <a:tabLst>
                <a:tab pos="289560" algn="l"/>
              </a:tabLst>
            </a:pPr>
            <a:r>
              <a:rPr sz="3120" spc="-12" dirty="0">
                <a:latin typeface="+mj-lt"/>
                <a:cs typeface="Gill Sans MT"/>
              </a:rPr>
              <a:t>Shift</a:t>
            </a:r>
            <a:r>
              <a:rPr sz="3120" spc="-210" dirty="0">
                <a:latin typeface="+mj-lt"/>
                <a:cs typeface="Gill Sans MT"/>
              </a:rPr>
              <a:t> </a:t>
            </a:r>
            <a:r>
              <a:rPr sz="3120" dirty="0">
                <a:latin typeface="+mj-lt"/>
                <a:cs typeface="Gill Sans MT"/>
              </a:rPr>
              <a:t>away</a:t>
            </a:r>
            <a:r>
              <a:rPr sz="3120" spc="-168" dirty="0">
                <a:latin typeface="+mj-lt"/>
                <a:cs typeface="Gill Sans MT"/>
              </a:rPr>
              <a:t> </a:t>
            </a:r>
            <a:r>
              <a:rPr sz="3120" spc="-78" dirty="0">
                <a:latin typeface="+mj-lt"/>
                <a:cs typeface="Gill Sans MT"/>
              </a:rPr>
              <a:t>from</a:t>
            </a:r>
            <a:r>
              <a:rPr sz="3120" spc="-318" dirty="0">
                <a:latin typeface="+mj-lt"/>
                <a:cs typeface="Gill Sans MT"/>
              </a:rPr>
              <a:t> </a:t>
            </a:r>
            <a:r>
              <a:rPr sz="3120" dirty="0">
                <a:latin typeface="+mj-lt"/>
                <a:cs typeface="Gill Sans MT"/>
              </a:rPr>
              <a:t>“one</a:t>
            </a:r>
            <a:r>
              <a:rPr sz="3120" spc="-144" dirty="0">
                <a:latin typeface="+mj-lt"/>
                <a:cs typeface="Gill Sans MT"/>
              </a:rPr>
              <a:t> </a:t>
            </a:r>
            <a:r>
              <a:rPr sz="3120" spc="-36" dirty="0">
                <a:latin typeface="+mj-lt"/>
                <a:cs typeface="Gill Sans MT"/>
              </a:rPr>
              <a:t>release</a:t>
            </a:r>
            <a:r>
              <a:rPr sz="3120" spc="-144" dirty="0">
                <a:latin typeface="+mj-lt"/>
                <a:cs typeface="Gill Sans MT"/>
              </a:rPr>
              <a:t> </a:t>
            </a:r>
            <a:r>
              <a:rPr sz="3120" dirty="0">
                <a:latin typeface="+mj-lt"/>
                <a:cs typeface="Gill Sans MT"/>
              </a:rPr>
              <a:t>every</a:t>
            </a:r>
            <a:r>
              <a:rPr sz="3120" spc="-137" dirty="0">
                <a:latin typeface="+mj-lt"/>
                <a:cs typeface="Gill Sans MT"/>
              </a:rPr>
              <a:t> </a:t>
            </a:r>
            <a:r>
              <a:rPr sz="3120" spc="-60" dirty="0">
                <a:latin typeface="+mj-lt"/>
                <a:cs typeface="Gill Sans MT"/>
              </a:rPr>
              <a:t>3 </a:t>
            </a:r>
            <a:r>
              <a:rPr sz="3120" spc="-66" dirty="0">
                <a:latin typeface="+mj-lt"/>
                <a:cs typeface="Gill Sans MT"/>
              </a:rPr>
              <a:t>months”</a:t>
            </a:r>
            <a:r>
              <a:rPr sz="3120" spc="-258" dirty="0">
                <a:latin typeface="+mj-lt"/>
                <a:cs typeface="Gill Sans MT"/>
              </a:rPr>
              <a:t> </a:t>
            </a:r>
            <a:r>
              <a:rPr sz="3120" dirty="0">
                <a:latin typeface="+mj-lt"/>
                <a:cs typeface="Gill Sans MT"/>
              </a:rPr>
              <a:t>to</a:t>
            </a:r>
            <a:r>
              <a:rPr sz="3120" spc="-132" dirty="0">
                <a:latin typeface="+mj-lt"/>
                <a:cs typeface="Gill Sans MT"/>
              </a:rPr>
              <a:t> </a:t>
            </a:r>
            <a:r>
              <a:rPr sz="3120" dirty="0">
                <a:latin typeface="+mj-lt"/>
                <a:cs typeface="Gill Sans MT"/>
              </a:rPr>
              <a:t>”5</a:t>
            </a:r>
            <a:r>
              <a:rPr sz="3120" spc="-78" dirty="0">
                <a:latin typeface="+mj-lt"/>
                <a:cs typeface="Gill Sans MT"/>
              </a:rPr>
              <a:t> </a:t>
            </a:r>
            <a:r>
              <a:rPr sz="3120" spc="-42" dirty="0">
                <a:latin typeface="+mj-lt"/>
                <a:cs typeface="Gill Sans MT"/>
              </a:rPr>
              <a:t>releases</a:t>
            </a:r>
            <a:r>
              <a:rPr sz="3120" spc="-72" dirty="0">
                <a:latin typeface="+mj-lt"/>
                <a:cs typeface="Gill Sans MT"/>
              </a:rPr>
              <a:t> </a:t>
            </a:r>
            <a:r>
              <a:rPr sz="3120" dirty="0">
                <a:latin typeface="+mj-lt"/>
                <a:cs typeface="Gill Sans MT"/>
              </a:rPr>
              <a:t>a</a:t>
            </a:r>
            <a:r>
              <a:rPr sz="3120" spc="-72" dirty="0">
                <a:latin typeface="+mj-lt"/>
                <a:cs typeface="Gill Sans MT"/>
              </a:rPr>
              <a:t> </a:t>
            </a:r>
            <a:r>
              <a:rPr sz="3120" spc="-24" dirty="0">
                <a:latin typeface="+mj-lt"/>
                <a:cs typeface="Gill Sans MT"/>
              </a:rPr>
              <a:t>day”</a:t>
            </a:r>
            <a:endParaRPr sz="3120">
              <a:latin typeface="+mj-lt"/>
              <a:cs typeface="Gill Sans MT"/>
            </a:endParaRPr>
          </a:p>
          <a:p>
            <a:pPr marL="289560" indent="-274320">
              <a:spcBef>
                <a:spcPts val="342"/>
              </a:spcBef>
              <a:buFont typeface="Arial"/>
              <a:buChar char="•"/>
              <a:tabLst>
                <a:tab pos="289560" algn="l"/>
              </a:tabLst>
            </a:pPr>
            <a:r>
              <a:rPr sz="3120" spc="-12" dirty="0">
                <a:latin typeface="+mj-lt"/>
                <a:cs typeface="Gill Sans MT"/>
              </a:rPr>
              <a:t>That</a:t>
            </a:r>
            <a:r>
              <a:rPr sz="3120" spc="-162" dirty="0">
                <a:latin typeface="+mj-lt"/>
                <a:cs typeface="Gill Sans MT"/>
              </a:rPr>
              <a:t> </a:t>
            </a:r>
            <a:r>
              <a:rPr sz="3120" spc="-48" dirty="0">
                <a:latin typeface="+mj-lt"/>
                <a:cs typeface="Gill Sans MT"/>
              </a:rPr>
              <a:t>usually</a:t>
            </a:r>
            <a:r>
              <a:rPr sz="3120" spc="-156" dirty="0">
                <a:latin typeface="+mj-lt"/>
                <a:cs typeface="Gill Sans MT"/>
              </a:rPr>
              <a:t> </a:t>
            </a:r>
            <a:r>
              <a:rPr sz="3120" dirty="0">
                <a:latin typeface="+mj-lt"/>
                <a:cs typeface="Gill Sans MT"/>
              </a:rPr>
              <a:t>means</a:t>
            </a:r>
            <a:r>
              <a:rPr sz="3120" spc="-156" dirty="0">
                <a:latin typeface="+mj-lt"/>
                <a:cs typeface="Gill Sans MT"/>
              </a:rPr>
              <a:t> </a:t>
            </a:r>
            <a:r>
              <a:rPr sz="3120" spc="-12" dirty="0">
                <a:latin typeface="+mj-lt"/>
                <a:cs typeface="Gill Sans MT"/>
              </a:rPr>
              <a:t>automated</a:t>
            </a:r>
            <a:r>
              <a:rPr sz="3120" spc="-168" dirty="0">
                <a:latin typeface="+mj-lt"/>
                <a:cs typeface="Gill Sans MT"/>
              </a:rPr>
              <a:t> </a:t>
            </a:r>
            <a:r>
              <a:rPr sz="3120" spc="-24" dirty="0">
                <a:latin typeface="+mj-lt"/>
                <a:cs typeface="Gill Sans MT"/>
              </a:rPr>
              <a:t>deployment</a:t>
            </a:r>
            <a:endParaRPr sz="3120">
              <a:latin typeface="+mj-l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mj-lt"/>
                <a:cs typeface="Gill Sans MT"/>
              </a:rPr>
              <a:t>CodeDeploy</a:t>
            </a:r>
            <a:endParaRPr sz="264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Jenkins</a:t>
            </a:r>
            <a:r>
              <a:rPr sz="2640" spc="-54" dirty="0">
                <a:latin typeface="+mj-lt"/>
                <a:cs typeface="Gill Sans MT"/>
              </a:rPr>
              <a:t> </a:t>
            </a:r>
            <a:r>
              <a:rPr sz="2640" spc="-30" dirty="0">
                <a:latin typeface="+mj-lt"/>
                <a:cs typeface="Gill Sans MT"/>
              </a:rPr>
              <a:t>CD</a:t>
            </a:r>
            <a:endParaRPr sz="2640">
              <a:latin typeface="+mj-lt"/>
              <a:cs typeface="Gill Sans MT"/>
            </a:endParaRPr>
          </a:p>
        </p:txBody>
      </p:sp>
      <p:sp>
        <p:nvSpPr>
          <p:cNvPr id="6" name="object 6"/>
          <p:cNvSpPr txBox="1"/>
          <p:nvPr/>
        </p:nvSpPr>
        <p:spPr>
          <a:xfrm>
            <a:off x="1648967" y="5677205"/>
            <a:ext cx="1579626" cy="1208023"/>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mj-lt"/>
                <a:cs typeface="Gill Sans MT"/>
              </a:rPr>
              <a:t>Spinnaker</a:t>
            </a:r>
            <a:endParaRPr sz="2640">
              <a:latin typeface="+mj-lt"/>
              <a:cs typeface="Gill Sans MT"/>
            </a:endParaRPr>
          </a:p>
          <a:p>
            <a:pPr marL="289560" indent="-274320">
              <a:lnSpc>
                <a:spcPts val="3138"/>
              </a:lnSpc>
              <a:buFont typeface="Arial"/>
              <a:buChar char="•"/>
              <a:tabLst>
                <a:tab pos="288798" algn="l"/>
                <a:tab pos="289560" algn="l"/>
              </a:tabLst>
            </a:pPr>
            <a:r>
              <a:rPr sz="2640" spc="-24" dirty="0">
                <a:latin typeface="+mj-lt"/>
                <a:cs typeface="Gill Sans MT"/>
              </a:rPr>
              <a:t>Etc…</a:t>
            </a:r>
            <a:endParaRPr sz="2640">
              <a:latin typeface="+mj-l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latin typeface="+mj-lt"/>
            </a:endParaRPr>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mj-lt"/>
                <a:cs typeface="Calibri"/>
              </a:rPr>
              <a:t>Deployment Server</a:t>
            </a:r>
            <a:endParaRPr sz="2160">
              <a:latin typeface="+mj-lt"/>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latin typeface="+mj-lt"/>
            </a:endParaRPr>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Deploy</a:t>
            </a:r>
            <a:r>
              <a:rPr sz="2160" spc="-12" dirty="0">
                <a:latin typeface="+mj-lt"/>
                <a:cs typeface="Calibri"/>
              </a:rPr>
              <a:t> every </a:t>
            </a:r>
            <a:r>
              <a:rPr sz="2160" dirty="0">
                <a:latin typeface="+mj-lt"/>
                <a:cs typeface="Calibri"/>
              </a:rPr>
              <a:t>passing</a:t>
            </a:r>
            <a:r>
              <a:rPr sz="2160" spc="-18" dirty="0">
                <a:latin typeface="+mj-lt"/>
                <a:cs typeface="Calibri"/>
              </a:rPr>
              <a:t> </a:t>
            </a:r>
            <a:r>
              <a:rPr sz="2160" spc="-12" dirty="0">
                <a:latin typeface="+mj-lt"/>
                <a:cs typeface="Calibri"/>
              </a:rPr>
              <a:t>build</a:t>
            </a:r>
            <a:endParaRPr sz="2160">
              <a:latin typeface="+mj-lt"/>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latin typeface="+mj-lt"/>
            </a:endParaRPr>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j-lt"/>
              </a:rPr>
              <a:t>T</a:t>
            </a:r>
            <a:r>
              <a:rPr spc="-60" dirty="0">
                <a:solidFill>
                  <a:schemeClr val="tx1"/>
                </a:solidFill>
                <a:latin typeface="+mj-lt"/>
              </a:rPr>
              <a:t>ec</a:t>
            </a:r>
            <a:r>
              <a:rPr spc="-54" dirty="0">
                <a:solidFill>
                  <a:schemeClr val="tx1"/>
                </a:solidFill>
                <a:latin typeface="+mj-lt"/>
              </a:rPr>
              <a:t>hn</a:t>
            </a:r>
            <a:r>
              <a:rPr spc="-60" dirty="0">
                <a:solidFill>
                  <a:schemeClr val="tx1"/>
                </a:solidFill>
                <a:latin typeface="+mj-lt"/>
              </a:rPr>
              <a:t>olo</a:t>
            </a:r>
            <a:r>
              <a:rPr spc="-66" dirty="0">
                <a:solidFill>
                  <a:schemeClr val="tx1"/>
                </a:solidFill>
                <a:latin typeface="+mj-lt"/>
              </a:rPr>
              <a:t>g</a:t>
            </a:r>
            <a:r>
              <a:rPr spc="-60" dirty="0">
                <a:solidFill>
                  <a:schemeClr val="tx1"/>
                </a:solidFill>
                <a:latin typeface="+mj-lt"/>
              </a:rPr>
              <a:t>y</a:t>
            </a:r>
            <a:r>
              <a:rPr spc="-228" dirty="0">
                <a:solidFill>
                  <a:schemeClr val="tx1"/>
                </a:solidFill>
                <a:latin typeface="+mj-lt"/>
              </a:rPr>
              <a:t> </a:t>
            </a:r>
            <a:r>
              <a:rPr spc="-54" dirty="0">
                <a:solidFill>
                  <a:schemeClr val="tx1"/>
                </a:solidFill>
                <a:latin typeface="+mj-lt"/>
              </a:rPr>
              <a:t>Stack</a:t>
            </a:r>
            <a:r>
              <a:rPr spc="-240" dirty="0">
                <a:solidFill>
                  <a:schemeClr val="tx1"/>
                </a:solidFill>
                <a:latin typeface="+mj-lt"/>
              </a:rPr>
              <a:t> </a:t>
            </a:r>
            <a:r>
              <a:rPr spc="-78" dirty="0">
                <a:solidFill>
                  <a:schemeClr val="tx1"/>
                </a:solidFill>
                <a:latin typeface="+mj-lt"/>
              </a:rPr>
              <a:t>for</a:t>
            </a:r>
            <a:r>
              <a:rPr spc="-240" dirty="0">
                <a:solidFill>
                  <a:schemeClr val="tx1"/>
                </a:solidFill>
                <a:latin typeface="+mj-lt"/>
              </a:rPr>
              <a:t> </a:t>
            </a:r>
            <a:r>
              <a:rPr spc="-108" dirty="0">
                <a:solidFill>
                  <a:schemeClr val="tx1"/>
                </a:solidFill>
                <a:latin typeface="+mj-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mj-lt"/>
                <a:cs typeface="Calibri"/>
              </a:rPr>
              <a:t>Code</a:t>
            </a:r>
            <a:endParaRPr sz="2160">
              <a:latin typeface="+mj-lt"/>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Build</a:t>
            </a:r>
            <a:endParaRPr sz="2160">
              <a:latin typeface="+mj-lt"/>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mj-lt"/>
                <a:cs typeface="Calibri"/>
              </a:rPr>
              <a:t>Test</a:t>
            </a:r>
            <a:endParaRPr sz="2160">
              <a:latin typeface="+mj-lt"/>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Deploy</a:t>
            </a:r>
            <a:endParaRPr sz="2160">
              <a:latin typeface="+mj-lt"/>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Provision</a:t>
            </a:r>
            <a:endParaRPr sz="2160">
              <a:latin typeface="+mj-lt"/>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mj-lt"/>
              <a:cs typeface="Times New Roman"/>
            </a:endParaRPr>
          </a:p>
          <a:p>
            <a:pPr algn="ctr">
              <a:lnSpc>
                <a:spcPts val="2550"/>
              </a:lnSpc>
            </a:pPr>
            <a:r>
              <a:rPr sz="2160" spc="-30" dirty="0">
                <a:latin typeface="+mj-lt"/>
                <a:cs typeface="Calibri"/>
              </a:rPr>
              <a:t>AWS</a:t>
            </a:r>
            <a:endParaRPr sz="2160">
              <a:latin typeface="+mj-lt"/>
              <a:cs typeface="Calibri"/>
            </a:endParaRPr>
          </a:p>
          <a:p>
            <a:pPr algn="ctr">
              <a:lnSpc>
                <a:spcPts val="2550"/>
              </a:lnSpc>
            </a:pPr>
            <a:r>
              <a:rPr sz="2160" spc="-12" dirty="0">
                <a:latin typeface="+mj-lt"/>
                <a:cs typeface="Calibri"/>
              </a:rPr>
              <a:t>CodeCommit</a:t>
            </a:r>
            <a:endParaRPr sz="2160">
              <a:latin typeface="+mj-lt"/>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mj-lt"/>
                <a:cs typeface="Calibri"/>
              </a:rPr>
              <a:t>GitHub </a:t>
            </a:r>
            <a:r>
              <a:rPr sz="2160" dirty="0">
                <a:latin typeface="+mj-lt"/>
                <a:cs typeface="Calibri"/>
              </a:rPr>
              <a:t>Or</a:t>
            </a:r>
            <a:r>
              <a:rPr sz="2160" spc="-24"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spc="-12" dirty="0">
                <a:latin typeface="+mj-lt"/>
                <a:cs typeface="Calibri"/>
              </a:rPr>
              <a:t>party</a:t>
            </a:r>
            <a:endParaRPr sz="2160">
              <a:latin typeface="+mj-lt"/>
              <a:cs typeface="Calibri"/>
            </a:endParaRPr>
          </a:p>
          <a:p>
            <a:pPr marL="122682">
              <a:lnSpc>
                <a:spcPts val="2550"/>
              </a:lnSpc>
            </a:pPr>
            <a:r>
              <a:rPr sz="2160" dirty="0">
                <a:latin typeface="+mj-lt"/>
                <a:cs typeface="Calibri"/>
              </a:rPr>
              <a:t>code </a:t>
            </a:r>
            <a:r>
              <a:rPr sz="2160" spc="-12" dirty="0">
                <a:latin typeface="+mj-lt"/>
                <a:cs typeface="Calibri"/>
              </a:rPr>
              <a:t>repository</a:t>
            </a:r>
            <a:endParaRPr sz="2160">
              <a:latin typeface="+mj-lt"/>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mj-lt"/>
              <a:cs typeface="Times New Roman"/>
            </a:endParaRPr>
          </a:p>
          <a:p>
            <a:pPr marL="1226820"/>
            <a:r>
              <a:rPr sz="2160" dirty="0">
                <a:latin typeface="+mj-lt"/>
                <a:cs typeface="Calibri"/>
              </a:rPr>
              <a:t>AWS</a:t>
            </a:r>
            <a:r>
              <a:rPr sz="2160" spc="-102" dirty="0">
                <a:latin typeface="+mj-lt"/>
                <a:cs typeface="Calibri"/>
              </a:rPr>
              <a:t> </a:t>
            </a:r>
            <a:r>
              <a:rPr sz="2160" spc="-12" dirty="0">
                <a:latin typeface="+mj-lt"/>
                <a:cs typeface="Calibri"/>
              </a:rPr>
              <a:t>CodeBuild</a:t>
            </a:r>
            <a:endParaRPr sz="2160">
              <a:latin typeface="+mj-lt"/>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latin typeface="+mj-lt"/>
            </a:endParaRPr>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mj-lt"/>
              <a:cs typeface="Times New Roman"/>
            </a:endParaRPr>
          </a:p>
          <a:p>
            <a:pPr algn="ctr">
              <a:lnSpc>
                <a:spcPts val="2562"/>
              </a:lnSpc>
            </a:pPr>
            <a:r>
              <a:rPr sz="2160" dirty="0">
                <a:latin typeface="+mj-lt"/>
                <a:cs typeface="Calibri"/>
              </a:rPr>
              <a:t>Jenkins</a:t>
            </a:r>
            <a:r>
              <a:rPr sz="2160" spc="-18" dirty="0">
                <a:latin typeface="+mj-lt"/>
                <a:cs typeface="Calibri"/>
              </a:rPr>
              <a:t> </a:t>
            </a:r>
            <a:r>
              <a:rPr sz="2160" spc="-30" dirty="0">
                <a:latin typeface="+mj-lt"/>
                <a:cs typeface="Calibri"/>
              </a:rPr>
              <a:t>CI</a:t>
            </a:r>
            <a:endParaRPr sz="2160">
              <a:latin typeface="+mj-lt"/>
              <a:cs typeface="Calibri"/>
            </a:endParaRPr>
          </a:p>
          <a:p>
            <a:pPr algn="ctr">
              <a:lnSpc>
                <a:spcPts val="2562"/>
              </a:lnSpc>
            </a:pPr>
            <a:r>
              <a:rPr sz="2160" dirty="0">
                <a:latin typeface="+mj-lt"/>
                <a:cs typeface="Calibri"/>
              </a:rPr>
              <a:t>Or</a:t>
            </a:r>
            <a:r>
              <a:rPr sz="2160" spc="-18"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dirty="0">
                <a:latin typeface="+mj-lt"/>
                <a:cs typeface="Calibri"/>
              </a:rPr>
              <a:t>party</a:t>
            </a:r>
            <a:r>
              <a:rPr sz="2160" spc="-12" dirty="0">
                <a:latin typeface="+mj-lt"/>
                <a:cs typeface="Calibri"/>
              </a:rPr>
              <a:t> </a:t>
            </a:r>
            <a:r>
              <a:rPr sz="2160" dirty="0">
                <a:latin typeface="+mj-lt"/>
                <a:cs typeface="Calibri"/>
              </a:rPr>
              <a:t>CI</a:t>
            </a:r>
            <a:r>
              <a:rPr sz="2160" spc="-12" dirty="0">
                <a:latin typeface="+mj-lt"/>
                <a:cs typeface="Calibri"/>
              </a:rPr>
              <a:t> servers</a:t>
            </a:r>
            <a:endParaRPr sz="2160">
              <a:latin typeface="+mj-lt"/>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dirty="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dirty="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dirty="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mj-lt"/>
                <a:cs typeface="Calibri"/>
              </a:rPr>
              <a:t>Orchestrate:</a:t>
            </a:r>
            <a:r>
              <a:rPr sz="2160" spc="-66" dirty="0">
                <a:latin typeface="+mj-lt"/>
                <a:cs typeface="Calibri"/>
              </a:rPr>
              <a:t> </a:t>
            </a:r>
            <a:r>
              <a:rPr sz="2160" dirty="0">
                <a:latin typeface="+mj-lt"/>
                <a:cs typeface="Calibri"/>
              </a:rPr>
              <a:t>AWS</a:t>
            </a:r>
            <a:r>
              <a:rPr sz="2160" spc="-66" dirty="0">
                <a:latin typeface="+mj-lt"/>
                <a:cs typeface="Calibri"/>
              </a:rPr>
              <a:t> </a:t>
            </a:r>
            <a:r>
              <a:rPr sz="2160" spc="-12" dirty="0">
                <a:latin typeface="+mj-lt"/>
                <a:cs typeface="Calibri"/>
              </a:rPr>
              <a:t>CodePipeline</a:t>
            </a:r>
            <a:endParaRPr sz="2160">
              <a:latin typeface="+mj-lt"/>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latin typeface="+mj-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mj-lt"/>
                <a:cs typeface="Gill Sans MT"/>
              </a:rPr>
              <a:t>Version</a:t>
            </a:r>
            <a:r>
              <a:rPr sz="4950" spc="-215" baseline="1010" dirty="0">
                <a:latin typeface="+mj-lt"/>
                <a:cs typeface="Gill Sans MT"/>
              </a:rPr>
              <a:t> </a:t>
            </a:r>
            <a:r>
              <a:rPr sz="4950" spc="-53" baseline="1010" dirty="0">
                <a:latin typeface="+mj-lt"/>
                <a:cs typeface="Gill Sans MT"/>
              </a:rPr>
              <a:t>control</a:t>
            </a:r>
            <a:r>
              <a:rPr sz="4950" spc="-224" baseline="1010" dirty="0">
                <a:latin typeface="+mj-lt"/>
                <a:cs typeface="Gill Sans MT"/>
              </a:rPr>
              <a:t> </a:t>
            </a:r>
            <a:r>
              <a:rPr sz="3360" spc="-12" dirty="0">
                <a:latin typeface="+mj-lt"/>
                <a:cs typeface="Gill Sans MT"/>
              </a:rPr>
              <a:t>is</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60" dirty="0">
                <a:latin typeface="+mj-lt"/>
                <a:cs typeface="Gill Sans MT"/>
              </a:rPr>
              <a:t>ability</a:t>
            </a:r>
            <a:r>
              <a:rPr sz="3360" spc="-162" dirty="0">
                <a:latin typeface="+mj-lt"/>
                <a:cs typeface="Gill Sans MT"/>
              </a:rPr>
              <a:t> </a:t>
            </a:r>
            <a:r>
              <a:rPr sz="3360" dirty="0">
                <a:latin typeface="+mj-lt"/>
                <a:cs typeface="Gill Sans MT"/>
              </a:rPr>
              <a:t>to</a:t>
            </a:r>
            <a:r>
              <a:rPr sz="3360" spc="-162" dirty="0">
                <a:latin typeface="+mj-lt"/>
                <a:cs typeface="Gill Sans MT"/>
              </a:rPr>
              <a:t> </a:t>
            </a:r>
            <a:r>
              <a:rPr sz="3360" spc="-30" dirty="0">
                <a:latin typeface="+mj-lt"/>
                <a:cs typeface="Gill Sans MT"/>
              </a:rPr>
              <a:t>understand</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48" dirty="0">
                <a:latin typeface="+mj-lt"/>
                <a:cs typeface="Gill Sans MT"/>
              </a:rPr>
              <a:t>various</a:t>
            </a:r>
            <a:r>
              <a:rPr sz="3360" spc="-162" dirty="0">
                <a:latin typeface="+mj-lt"/>
                <a:cs typeface="Gill Sans MT"/>
              </a:rPr>
              <a:t> </a:t>
            </a:r>
            <a:r>
              <a:rPr sz="3360" spc="-12" dirty="0">
                <a:latin typeface="+mj-lt"/>
                <a:cs typeface="Gill Sans MT"/>
              </a:rPr>
              <a:t>changes</a:t>
            </a:r>
            <a:r>
              <a:rPr sz="3360" spc="-162" dirty="0">
                <a:latin typeface="+mj-lt"/>
                <a:cs typeface="Gill Sans MT"/>
              </a:rPr>
              <a:t> </a:t>
            </a:r>
            <a:r>
              <a:rPr sz="3360" spc="-24" dirty="0">
                <a:latin typeface="+mj-lt"/>
                <a:cs typeface="Gill Sans MT"/>
              </a:rPr>
              <a:t>that </a:t>
            </a:r>
            <a:r>
              <a:rPr sz="3360" dirty="0">
                <a:latin typeface="+mj-lt"/>
                <a:cs typeface="Gill Sans MT"/>
              </a:rPr>
              <a:t>happened</a:t>
            </a:r>
            <a:r>
              <a:rPr sz="3360" spc="-132" dirty="0">
                <a:latin typeface="+mj-lt"/>
                <a:cs typeface="Gill Sans MT"/>
              </a:rPr>
              <a:t> </a:t>
            </a:r>
            <a:r>
              <a:rPr sz="3360" dirty="0">
                <a:latin typeface="+mj-lt"/>
                <a:cs typeface="Gill Sans MT"/>
              </a:rPr>
              <a:t>to</a:t>
            </a:r>
            <a:r>
              <a:rPr sz="3360" spc="-137" dirty="0">
                <a:latin typeface="+mj-lt"/>
                <a:cs typeface="Gill Sans MT"/>
              </a:rPr>
              <a:t> </a:t>
            </a:r>
            <a:r>
              <a:rPr sz="3360" dirty="0">
                <a:latin typeface="+mj-lt"/>
                <a:cs typeface="Gill Sans MT"/>
              </a:rPr>
              <a:t>the</a:t>
            </a:r>
            <a:r>
              <a:rPr sz="3360" spc="-137" dirty="0">
                <a:latin typeface="+mj-lt"/>
                <a:cs typeface="Gill Sans MT"/>
              </a:rPr>
              <a:t> </a:t>
            </a:r>
            <a:r>
              <a:rPr sz="3360" dirty="0">
                <a:latin typeface="+mj-lt"/>
                <a:cs typeface="Gill Sans MT"/>
              </a:rPr>
              <a:t>code</a:t>
            </a:r>
            <a:r>
              <a:rPr sz="3360" spc="-132" dirty="0">
                <a:latin typeface="+mj-lt"/>
                <a:cs typeface="Gill Sans MT"/>
              </a:rPr>
              <a:t> </a:t>
            </a:r>
            <a:r>
              <a:rPr sz="3360" spc="-72" dirty="0">
                <a:latin typeface="+mj-lt"/>
                <a:cs typeface="Gill Sans MT"/>
              </a:rPr>
              <a:t>over</a:t>
            </a:r>
            <a:r>
              <a:rPr sz="3360" spc="-126" dirty="0">
                <a:latin typeface="+mj-lt"/>
                <a:cs typeface="Gill Sans MT"/>
              </a:rPr>
              <a:t> </a:t>
            </a:r>
            <a:r>
              <a:rPr sz="3360" dirty="0">
                <a:latin typeface="+mj-lt"/>
                <a:cs typeface="Gill Sans MT"/>
              </a:rPr>
              <a:t>time</a:t>
            </a:r>
            <a:r>
              <a:rPr sz="3360" spc="-132" dirty="0">
                <a:latin typeface="+mj-lt"/>
                <a:cs typeface="Gill Sans MT"/>
              </a:rPr>
              <a:t> </a:t>
            </a:r>
            <a:r>
              <a:rPr sz="3360" dirty="0">
                <a:latin typeface="+mj-lt"/>
                <a:cs typeface="Gill Sans MT"/>
              </a:rPr>
              <a:t>(and</a:t>
            </a:r>
            <a:r>
              <a:rPr sz="3360" spc="-132" dirty="0">
                <a:latin typeface="+mj-lt"/>
                <a:cs typeface="Gill Sans MT"/>
              </a:rPr>
              <a:t> </a:t>
            </a:r>
            <a:r>
              <a:rPr sz="3360" spc="-60" dirty="0">
                <a:latin typeface="+mj-lt"/>
                <a:cs typeface="Gill Sans MT"/>
              </a:rPr>
              <a:t>possibly</a:t>
            </a:r>
            <a:r>
              <a:rPr sz="3360" spc="-137" dirty="0">
                <a:latin typeface="+mj-lt"/>
                <a:cs typeface="Gill Sans MT"/>
              </a:rPr>
              <a:t> </a:t>
            </a:r>
            <a:r>
              <a:rPr sz="3360" spc="-90" dirty="0">
                <a:latin typeface="+mj-lt"/>
                <a:cs typeface="Gill Sans MT"/>
              </a:rPr>
              <a:t>roll</a:t>
            </a:r>
            <a:r>
              <a:rPr sz="3360" spc="-132" dirty="0">
                <a:latin typeface="+mj-lt"/>
                <a:cs typeface="Gill Sans MT"/>
              </a:rPr>
              <a:t> </a:t>
            </a:r>
            <a:r>
              <a:rPr sz="3360" spc="-12" dirty="0">
                <a:latin typeface="+mj-lt"/>
                <a:cs typeface="Gill Sans MT"/>
              </a:rPr>
              <a:t>back).</a:t>
            </a:r>
            <a:endParaRPr sz="3360" dirty="0">
              <a:latin typeface="+mj-lt"/>
              <a:cs typeface="Gill Sans MT"/>
            </a:endParaRPr>
          </a:p>
          <a:p>
            <a:pPr marL="289560" indent="-274320">
              <a:spcBef>
                <a:spcPts val="846"/>
              </a:spcBef>
              <a:buFont typeface="Arial"/>
              <a:buChar char="•"/>
              <a:tabLst>
                <a:tab pos="289560" algn="l"/>
              </a:tabLst>
            </a:pPr>
            <a:r>
              <a:rPr sz="3360" spc="-12" dirty="0">
                <a:latin typeface="+mj-lt"/>
                <a:cs typeface="Gill Sans MT"/>
              </a:rPr>
              <a:t>All</a:t>
            </a:r>
            <a:r>
              <a:rPr sz="3360" spc="-168" dirty="0">
                <a:latin typeface="+mj-lt"/>
                <a:cs typeface="Gill Sans MT"/>
              </a:rPr>
              <a:t> </a:t>
            </a:r>
            <a:r>
              <a:rPr sz="3360" spc="-12" dirty="0">
                <a:latin typeface="+mj-lt"/>
                <a:cs typeface="Gill Sans MT"/>
              </a:rPr>
              <a:t>these</a:t>
            </a:r>
            <a:r>
              <a:rPr sz="3360" spc="-156" dirty="0">
                <a:latin typeface="+mj-lt"/>
                <a:cs typeface="Gill Sans MT"/>
              </a:rPr>
              <a:t> </a:t>
            </a:r>
            <a:r>
              <a:rPr sz="3360" dirty="0">
                <a:latin typeface="+mj-lt"/>
                <a:cs typeface="Gill Sans MT"/>
              </a:rPr>
              <a:t>are</a:t>
            </a:r>
            <a:r>
              <a:rPr sz="3360" spc="-156" dirty="0">
                <a:latin typeface="+mj-lt"/>
                <a:cs typeface="Gill Sans MT"/>
              </a:rPr>
              <a:t> </a:t>
            </a:r>
            <a:r>
              <a:rPr sz="3360" dirty="0">
                <a:latin typeface="+mj-lt"/>
                <a:cs typeface="Gill Sans MT"/>
              </a:rPr>
              <a:t>enabled</a:t>
            </a:r>
            <a:r>
              <a:rPr sz="3360" spc="-162" dirty="0">
                <a:latin typeface="+mj-lt"/>
                <a:cs typeface="Gill Sans MT"/>
              </a:rPr>
              <a:t> </a:t>
            </a:r>
            <a:r>
              <a:rPr sz="3360" dirty="0">
                <a:latin typeface="+mj-lt"/>
                <a:cs typeface="Gill Sans MT"/>
              </a:rPr>
              <a:t>by</a:t>
            </a:r>
            <a:r>
              <a:rPr sz="3360" spc="-162" dirty="0">
                <a:latin typeface="+mj-lt"/>
                <a:cs typeface="Gill Sans MT"/>
              </a:rPr>
              <a:t> </a:t>
            </a:r>
            <a:r>
              <a:rPr sz="3360" spc="-24" dirty="0">
                <a:latin typeface="+mj-lt"/>
                <a:cs typeface="Gill Sans MT"/>
              </a:rPr>
              <a:t>using</a:t>
            </a:r>
            <a:r>
              <a:rPr sz="3360" spc="-156" dirty="0">
                <a:latin typeface="+mj-lt"/>
                <a:cs typeface="Gill Sans MT"/>
              </a:rPr>
              <a:t> </a:t>
            </a:r>
            <a:r>
              <a:rPr sz="3360" dirty="0">
                <a:latin typeface="+mj-lt"/>
                <a:cs typeface="Gill Sans MT"/>
              </a:rPr>
              <a:t>a</a:t>
            </a:r>
            <a:r>
              <a:rPr sz="3360" spc="-156" dirty="0">
                <a:latin typeface="+mj-lt"/>
                <a:cs typeface="Gill Sans MT"/>
              </a:rPr>
              <a:t> </a:t>
            </a:r>
            <a:r>
              <a:rPr sz="3360" spc="-42" dirty="0">
                <a:latin typeface="+mj-lt"/>
                <a:cs typeface="Gill Sans MT"/>
              </a:rPr>
              <a:t>version</a:t>
            </a:r>
            <a:r>
              <a:rPr sz="3360" spc="-150" dirty="0">
                <a:latin typeface="+mj-lt"/>
                <a:cs typeface="Gill Sans MT"/>
              </a:rPr>
              <a:t> </a:t>
            </a:r>
            <a:r>
              <a:rPr sz="3360" spc="-78" dirty="0">
                <a:latin typeface="+mj-lt"/>
                <a:cs typeface="Gill Sans MT"/>
              </a:rPr>
              <a:t>control</a:t>
            </a:r>
            <a:r>
              <a:rPr sz="3360" spc="-156" dirty="0">
                <a:latin typeface="+mj-lt"/>
                <a:cs typeface="Gill Sans MT"/>
              </a:rPr>
              <a:t> </a:t>
            </a:r>
            <a:r>
              <a:rPr sz="3360" spc="-42" dirty="0">
                <a:latin typeface="+mj-lt"/>
                <a:cs typeface="Gill Sans MT"/>
              </a:rPr>
              <a:t>system</a:t>
            </a:r>
            <a:r>
              <a:rPr sz="3360" spc="-156" dirty="0">
                <a:latin typeface="+mj-lt"/>
                <a:cs typeface="Gill Sans MT"/>
              </a:rPr>
              <a:t> </a:t>
            </a:r>
            <a:r>
              <a:rPr sz="3360" spc="-24" dirty="0">
                <a:latin typeface="+mj-lt"/>
                <a:cs typeface="Gill Sans MT"/>
              </a:rPr>
              <a:t>such</a:t>
            </a:r>
            <a:r>
              <a:rPr sz="3360" spc="-150" dirty="0">
                <a:latin typeface="+mj-lt"/>
                <a:cs typeface="Gill Sans MT"/>
              </a:rPr>
              <a:t> </a:t>
            </a:r>
            <a:r>
              <a:rPr sz="3360" dirty="0">
                <a:latin typeface="+mj-lt"/>
                <a:cs typeface="Gill Sans MT"/>
              </a:rPr>
              <a:t>as</a:t>
            </a:r>
            <a:r>
              <a:rPr sz="3360" spc="-162" dirty="0">
                <a:latin typeface="+mj-lt"/>
                <a:cs typeface="Gill Sans MT"/>
              </a:rPr>
              <a:t> </a:t>
            </a:r>
            <a:r>
              <a:rPr sz="3360" spc="-30" dirty="0">
                <a:latin typeface="+mj-lt"/>
                <a:cs typeface="Gill Sans MT"/>
              </a:rPr>
              <a:t>Git</a:t>
            </a:r>
            <a:endParaRPr sz="3360" dirty="0">
              <a:latin typeface="+mj-lt"/>
              <a:cs typeface="Gill Sans MT"/>
            </a:endParaRPr>
          </a:p>
          <a:p>
            <a:pPr marL="289560" marR="238506" indent="-274320">
              <a:lnSpc>
                <a:spcPts val="3600"/>
              </a:lnSpc>
              <a:spcBef>
                <a:spcPts val="1254"/>
              </a:spcBef>
              <a:buFont typeface="Arial"/>
              <a:buChar char="•"/>
              <a:tabLst>
                <a:tab pos="289560" algn="l"/>
              </a:tabLst>
            </a:pPr>
            <a:r>
              <a:rPr sz="3360" dirty="0">
                <a:latin typeface="+mj-lt"/>
                <a:cs typeface="Gill Sans MT"/>
              </a:rPr>
              <a:t>A</a:t>
            </a:r>
            <a:r>
              <a:rPr sz="3360" spc="-216" dirty="0">
                <a:latin typeface="+mj-lt"/>
                <a:cs typeface="Gill Sans MT"/>
              </a:rPr>
              <a:t> </a:t>
            </a:r>
            <a:r>
              <a:rPr sz="3360" spc="-48" dirty="0">
                <a:latin typeface="+mj-lt"/>
                <a:cs typeface="Gill Sans MT"/>
              </a:rPr>
              <a:t>Git</a:t>
            </a:r>
            <a:r>
              <a:rPr sz="3360" spc="-120" dirty="0">
                <a:latin typeface="+mj-lt"/>
                <a:cs typeface="Gill Sans MT"/>
              </a:rPr>
              <a:t> </a:t>
            </a:r>
            <a:r>
              <a:rPr sz="3360" spc="-54" dirty="0">
                <a:latin typeface="+mj-lt"/>
                <a:cs typeface="Gill Sans MT"/>
              </a:rPr>
              <a:t>repository</a:t>
            </a:r>
            <a:r>
              <a:rPr sz="3360" spc="-126" dirty="0">
                <a:latin typeface="+mj-lt"/>
                <a:cs typeface="Gill Sans MT"/>
              </a:rPr>
              <a:t> </a:t>
            </a:r>
            <a:r>
              <a:rPr sz="3360" dirty="0">
                <a:latin typeface="+mj-lt"/>
                <a:cs typeface="Gill Sans MT"/>
              </a:rPr>
              <a:t>can</a:t>
            </a:r>
            <a:r>
              <a:rPr sz="3360" spc="-120" dirty="0">
                <a:latin typeface="+mj-lt"/>
                <a:cs typeface="Gill Sans MT"/>
              </a:rPr>
              <a:t> </a:t>
            </a:r>
            <a:r>
              <a:rPr sz="3360" spc="-36" dirty="0">
                <a:latin typeface="+mj-lt"/>
                <a:cs typeface="Gill Sans MT"/>
              </a:rPr>
              <a:t>live</a:t>
            </a:r>
            <a:r>
              <a:rPr sz="3360" spc="-126" dirty="0">
                <a:latin typeface="+mj-lt"/>
                <a:cs typeface="Gill Sans MT"/>
              </a:rPr>
              <a:t> </a:t>
            </a:r>
            <a:r>
              <a:rPr sz="3360" dirty="0">
                <a:latin typeface="+mj-lt"/>
                <a:cs typeface="Gill Sans MT"/>
              </a:rPr>
              <a:t>on</a:t>
            </a:r>
            <a:r>
              <a:rPr sz="3360" spc="-114" dirty="0">
                <a:latin typeface="+mj-lt"/>
                <a:cs typeface="Gill Sans MT"/>
              </a:rPr>
              <a:t> </a:t>
            </a:r>
            <a:r>
              <a:rPr sz="3360" spc="-66" dirty="0">
                <a:latin typeface="+mj-lt"/>
                <a:cs typeface="Gill Sans MT"/>
              </a:rPr>
              <a:t>one’s</a:t>
            </a:r>
            <a:r>
              <a:rPr sz="3360" spc="-126" dirty="0">
                <a:latin typeface="+mj-lt"/>
                <a:cs typeface="Gill Sans MT"/>
              </a:rPr>
              <a:t> </a:t>
            </a:r>
            <a:r>
              <a:rPr sz="3360" spc="-54" dirty="0">
                <a:latin typeface="+mj-lt"/>
                <a:cs typeface="Gill Sans MT"/>
              </a:rPr>
              <a:t>machine,</a:t>
            </a:r>
            <a:r>
              <a:rPr sz="3360" spc="-270" dirty="0">
                <a:latin typeface="+mj-lt"/>
                <a:cs typeface="Gill Sans MT"/>
              </a:rPr>
              <a:t> </a:t>
            </a:r>
            <a:r>
              <a:rPr sz="3360" dirty="0">
                <a:latin typeface="+mj-lt"/>
                <a:cs typeface="Gill Sans MT"/>
              </a:rPr>
              <a:t>but</a:t>
            </a:r>
            <a:r>
              <a:rPr sz="3360" spc="-120" dirty="0">
                <a:latin typeface="+mj-lt"/>
                <a:cs typeface="Gill Sans MT"/>
              </a:rPr>
              <a:t> </a:t>
            </a:r>
            <a:r>
              <a:rPr sz="3360" dirty="0">
                <a:latin typeface="+mj-lt"/>
                <a:cs typeface="Gill Sans MT"/>
              </a:rPr>
              <a:t>it</a:t>
            </a:r>
            <a:r>
              <a:rPr sz="3360" spc="-114" dirty="0">
                <a:latin typeface="+mj-lt"/>
                <a:cs typeface="Gill Sans MT"/>
              </a:rPr>
              <a:t> </a:t>
            </a:r>
            <a:r>
              <a:rPr sz="3360" spc="-54" dirty="0">
                <a:latin typeface="+mj-lt"/>
                <a:cs typeface="Gill Sans MT"/>
              </a:rPr>
              <a:t>usually</a:t>
            </a:r>
            <a:r>
              <a:rPr sz="3360" spc="-132" dirty="0">
                <a:latin typeface="+mj-lt"/>
                <a:cs typeface="Gill Sans MT"/>
              </a:rPr>
              <a:t> </a:t>
            </a:r>
            <a:r>
              <a:rPr sz="3360" spc="-60" dirty="0">
                <a:latin typeface="+mj-lt"/>
                <a:cs typeface="Gill Sans MT"/>
              </a:rPr>
              <a:t>lives</a:t>
            </a:r>
            <a:r>
              <a:rPr sz="3360" spc="-120" dirty="0">
                <a:latin typeface="+mj-lt"/>
                <a:cs typeface="Gill Sans MT"/>
              </a:rPr>
              <a:t> </a:t>
            </a:r>
            <a:r>
              <a:rPr sz="3360" dirty="0">
                <a:latin typeface="+mj-lt"/>
                <a:cs typeface="Gill Sans MT"/>
              </a:rPr>
              <a:t>on</a:t>
            </a:r>
            <a:r>
              <a:rPr sz="3360" spc="-120" dirty="0">
                <a:latin typeface="+mj-lt"/>
                <a:cs typeface="Gill Sans MT"/>
              </a:rPr>
              <a:t> </a:t>
            </a:r>
            <a:r>
              <a:rPr sz="3360" spc="-60" dirty="0">
                <a:latin typeface="+mj-lt"/>
                <a:cs typeface="Gill Sans MT"/>
              </a:rPr>
              <a:t>a </a:t>
            </a:r>
            <a:r>
              <a:rPr sz="3360" spc="-48" dirty="0">
                <a:latin typeface="+mj-lt"/>
                <a:cs typeface="Gill Sans MT"/>
              </a:rPr>
              <a:t>central</a:t>
            </a:r>
            <a:r>
              <a:rPr sz="3360" spc="-168" dirty="0">
                <a:latin typeface="+mj-lt"/>
                <a:cs typeface="Gill Sans MT"/>
              </a:rPr>
              <a:t> </a:t>
            </a:r>
            <a:r>
              <a:rPr sz="3360" spc="-30" dirty="0">
                <a:latin typeface="+mj-lt"/>
                <a:cs typeface="Gill Sans MT"/>
              </a:rPr>
              <a:t>online</a:t>
            </a:r>
            <a:r>
              <a:rPr sz="3360" spc="-162" dirty="0">
                <a:latin typeface="+mj-lt"/>
                <a:cs typeface="Gill Sans MT"/>
              </a:rPr>
              <a:t> </a:t>
            </a:r>
            <a:r>
              <a:rPr sz="3360" spc="-12" dirty="0">
                <a:latin typeface="+mj-lt"/>
                <a:cs typeface="Gill Sans MT"/>
              </a:rPr>
              <a:t>repository</a:t>
            </a:r>
            <a:endParaRPr sz="3360" dirty="0">
              <a:latin typeface="+mj-lt"/>
              <a:cs typeface="Gill Sans MT"/>
            </a:endParaRPr>
          </a:p>
          <a:p>
            <a:pPr marL="289560" indent="-274320">
              <a:spcBef>
                <a:spcPts val="732"/>
              </a:spcBef>
              <a:buFont typeface="Arial"/>
              <a:buChar char="•"/>
              <a:tabLst>
                <a:tab pos="289560" algn="l"/>
              </a:tabLst>
            </a:pPr>
            <a:r>
              <a:rPr sz="3360" spc="-60" dirty="0">
                <a:latin typeface="+mj-lt"/>
                <a:cs typeface="Gill Sans MT"/>
              </a:rPr>
              <a:t>Benefits</a:t>
            </a:r>
            <a:r>
              <a:rPr sz="3360" spc="-156" dirty="0">
                <a:latin typeface="+mj-lt"/>
                <a:cs typeface="Gill Sans MT"/>
              </a:rPr>
              <a:t> </a:t>
            </a:r>
            <a:r>
              <a:rPr sz="3360" spc="-24" dirty="0">
                <a:latin typeface="+mj-lt"/>
                <a:cs typeface="Gill Sans MT"/>
              </a:rPr>
              <a:t>are:</a:t>
            </a:r>
            <a:endParaRPr sz="3360" dirty="0">
              <a:latin typeface="+mj-lt"/>
              <a:cs typeface="Gill Sans MT"/>
            </a:endParaRPr>
          </a:p>
          <a:p>
            <a:pPr marL="838200" lvl="1" indent="-274320">
              <a:spcBef>
                <a:spcPts val="275"/>
              </a:spcBef>
              <a:buFont typeface="Arial"/>
              <a:buChar char="•"/>
              <a:tabLst>
                <a:tab pos="838200" algn="l"/>
              </a:tabLst>
            </a:pPr>
            <a:r>
              <a:rPr spc="-42" dirty="0">
                <a:latin typeface="+mj-lt"/>
                <a:cs typeface="Gill Sans MT"/>
              </a:rPr>
              <a:t>Collaborate</a:t>
            </a:r>
            <a:r>
              <a:rPr spc="-126" dirty="0">
                <a:latin typeface="+mj-lt"/>
                <a:cs typeface="Gill Sans MT"/>
              </a:rPr>
              <a:t> </a:t>
            </a:r>
            <a:r>
              <a:rPr spc="-30" dirty="0">
                <a:latin typeface="+mj-lt"/>
                <a:cs typeface="Gill Sans MT"/>
              </a:rPr>
              <a:t>with</a:t>
            </a:r>
            <a:r>
              <a:rPr spc="-126" dirty="0">
                <a:latin typeface="+mj-lt"/>
                <a:cs typeface="Gill Sans MT"/>
              </a:rPr>
              <a:t> </a:t>
            </a:r>
            <a:r>
              <a:rPr spc="-54" dirty="0">
                <a:latin typeface="+mj-lt"/>
                <a:cs typeface="Gill Sans MT"/>
              </a:rPr>
              <a:t>other</a:t>
            </a:r>
            <a:r>
              <a:rPr spc="-120" dirty="0">
                <a:latin typeface="+mj-lt"/>
                <a:cs typeface="Gill Sans MT"/>
              </a:rPr>
              <a:t> </a:t>
            </a:r>
            <a:r>
              <a:rPr spc="-12" dirty="0">
                <a:latin typeface="+mj-lt"/>
                <a:cs typeface="Gill Sans MT"/>
              </a:rPr>
              <a:t>developers</a:t>
            </a:r>
            <a:endParaRPr dirty="0">
              <a:latin typeface="+mj-lt"/>
              <a:cs typeface="Gill Sans MT"/>
            </a:endParaRPr>
          </a:p>
          <a:p>
            <a:pPr marL="838200" lvl="1" indent="-274320">
              <a:spcBef>
                <a:spcPts val="258"/>
              </a:spcBef>
              <a:buFont typeface="Arial"/>
              <a:buChar char="•"/>
              <a:tabLst>
                <a:tab pos="838200" algn="l"/>
              </a:tabLst>
            </a:pPr>
            <a:r>
              <a:rPr spc="-12" dirty="0">
                <a:latin typeface="+mj-lt"/>
                <a:cs typeface="Gill Sans MT"/>
              </a:rPr>
              <a:t>Make</a:t>
            </a:r>
            <a:r>
              <a:rPr spc="-120" dirty="0">
                <a:latin typeface="+mj-lt"/>
                <a:cs typeface="Gill Sans MT"/>
              </a:rPr>
              <a:t> </a:t>
            </a:r>
            <a:r>
              <a:rPr spc="-54" dirty="0">
                <a:latin typeface="+mj-lt"/>
                <a:cs typeface="Gill Sans MT"/>
              </a:rPr>
              <a:t>sure</a:t>
            </a:r>
            <a:r>
              <a:rPr spc="-114" dirty="0">
                <a:latin typeface="+mj-lt"/>
                <a:cs typeface="Gill Sans MT"/>
              </a:rPr>
              <a:t> </a:t>
            </a:r>
            <a:r>
              <a:rPr dirty="0">
                <a:latin typeface="+mj-lt"/>
                <a:cs typeface="Gill Sans MT"/>
              </a:rPr>
              <a:t>the</a:t>
            </a:r>
            <a:r>
              <a:rPr spc="-120"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is</a:t>
            </a:r>
            <a:r>
              <a:rPr spc="-120" dirty="0">
                <a:latin typeface="+mj-lt"/>
                <a:cs typeface="Gill Sans MT"/>
              </a:rPr>
              <a:t> </a:t>
            </a:r>
            <a:r>
              <a:rPr spc="-48" dirty="0">
                <a:latin typeface="+mj-lt"/>
                <a:cs typeface="Gill Sans MT"/>
              </a:rPr>
              <a:t>backed-</a:t>
            </a:r>
            <a:r>
              <a:rPr dirty="0">
                <a:latin typeface="+mj-lt"/>
                <a:cs typeface="Gill Sans MT"/>
              </a:rPr>
              <a:t>up</a:t>
            </a:r>
            <a:r>
              <a:rPr spc="-114" dirty="0">
                <a:latin typeface="+mj-lt"/>
                <a:cs typeface="Gill Sans MT"/>
              </a:rPr>
              <a:t> </a:t>
            </a:r>
            <a:r>
              <a:rPr spc="-12" dirty="0">
                <a:latin typeface="+mj-lt"/>
                <a:cs typeface="Gill Sans MT"/>
              </a:rPr>
              <a:t>somewhere</a:t>
            </a:r>
            <a:endParaRPr dirty="0">
              <a:latin typeface="+mj-lt"/>
              <a:cs typeface="Gill Sans MT"/>
            </a:endParaRPr>
          </a:p>
          <a:p>
            <a:pPr marL="838200" lvl="1" indent="-274320">
              <a:spcBef>
                <a:spcPts val="263"/>
              </a:spcBef>
              <a:buFont typeface="Arial"/>
              <a:buChar char="•"/>
              <a:tabLst>
                <a:tab pos="838200" algn="l"/>
              </a:tabLst>
            </a:pPr>
            <a:r>
              <a:rPr spc="-12" dirty="0">
                <a:latin typeface="+mj-lt"/>
                <a:cs typeface="Gill Sans MT"/>
              </a:rPr>
              <a:t>Make</a:t>
            </a:r>
            <a:r>
              <a:rPr spc="-137" dirty="0">
                <a:latin typeface="+mj-lt"/>
                <a:cs typeface="Gill Sans MT"/>
              </a:rPr>
              <a:t> </a:t>
            </a:r>
            <a:r>
              <a:rPr spc="-54" dirty="0">
                <a:latin typeface="+mj-lt"/>
                <a:cs typeface="Gill Sans MT"/>
              </a:rPr>
              <a:t>sure</a:t>
            </a:r>
            <a:r>
              <a:rPr spc="-108" dirty="0">
                <a:latin typeface="+mj-lt"/>
                <a:cs typeface="Gill Sans MT"/>
              </a:rPr>
              <a:t> </a:t>
            </a:r>
            <a:r>
              <a:rPr spc="-114" dirty="0">
                <a:latin typeface="+mj-lt"/>
                <a:cs typeface="Gill Sans MT"/>
              </a:rPr>
              <a:t>it’s</a:t>
            </a:r>
            <a:r>
              <a:rPr spc="-90" dirty="0">
                <a:latin typeface="+mj-lt"/>
                <a:cs typeface="Gill Sans MT"/>
              </a:rPr>
              <a:t> </a:t>
            </a:r>
            <a:r>
              <a:rPr spc="-54" dirty="0">
                <a:latin typeface="+mj-lt"/>
                <a:cs typeface="Gill Sans MT"/>
              </a:rPr>
              <a:t>fully</a:t>
            </a:r>
            <a:r>
              <a:rPr spc="-114" dirty="0">
                <a:latin typeface="+mj-lt"/>
                <a:cs typeface="Gill Sans MT"/>
              </a:rPr>
              <a:t> </a:t>
            </a:r>
            <a:r>
              <a:rPr spc="-30" dirty="0">
                <a:latin typeface="+mj-lt"/>
                <a:cs typeface="Gill Sans MT"/>
              </a:rPr>
              <a:t>viewable</a:t>
            </a:r>
            <a:r>
              <a:rPr spc="-114" dirty="0">
                <a:latin typeface="+mj-lt"/>
                <a:cs typeface="Gill Sans MT"/>
              </a:rPr>
              <a:t> </a:t>
            </a:r>
            <a:r>
              <a:rPr dirty="0">
                <a:latin typeface="+mj-lt"/>
                <a:cs typeface="Gill Sans MT"/>
              </a:rPr>
              <a:t>and</a:t>
            </a:r>
            <a:r>
              <a:rPr spc="-108" dirty="0">
                <a:latin typeface="+mj-lt"/>
                <a:cs typeface="Gill Sans MT"/>
              </a:rPr>
              <a:t> </a:t>
            </a:r>
            <a:r>
              <a:rPr spc="-12" dirty="0">
                <a:latin typeface="+mj-lt"/>
                <a:cs typeface="Gill Sans MT"/>
              </a:rPr>
              <a:t>auditable</a:t>
            </a:r>
            <a:endParaRPr dirty="0">
              <a:latin typeface="+mj-lt"/>
              <a:cs typeface="Gill Sans MT"/>
            </a:endParaRPr>
          </a:p>
        </p:txBody>
      </p:sp>
      <p:pic>
        <p:nvPicPr>
          <p:cNvPr id="6" name="object 6"/>
          <p:cNvPicPr/>
          <p:nvPr/>
        </p:nvPicPr>
        <p:blipFill>
          <a:blip r:embed="rId3" cstate="print"/>
          <a:stretch>
            <a:fillRect/>
          </a:stretch>
        </p:blipFill>
        <p:spPr>
          <a:xfrm>
            <a:off x="12925983" y="102231"/>
            <a:ext cx="1397152" cy="167658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mj-lt"/>
                <a:cs typeface="Gill Sans MT"/>
              </a:rPr>
              <a:t>Git</a:t>
            </a:r>
            <a:r>
              <a:rPr sz="3120" spc="-90" dirty="0">
                <a:latin typeface="+mj-lt"/>
                <a:cs typeface="Gill Sans MT"/>
              </a:rPr>
              <a:t> </a:t>
            </a:r>
            <a:r>
              <a:rPr sz="3120" spc="-66" dirty="0">
                <a:latin typeface="+mj-lt"/>
                <a:cs typeface="Gill Sans MT"/>
              </a:rPr>
              <a:t>repositories</a:t>
            </a:r>
            <a:r>
              <a:rPr sz="3120" spc="-90" dirty="0">
                <a:latin typeface="+mj-lt"/>
                <a:cs typeface="Gill Sans MT"/>
              </a:rPr>
              <a:t> </a:t>
            </a:r>
            <a:r>
              <a:rPr sz="3120" dirty="0">
                <a:latin typeface="+mj-lt"/>
                <a:cs typeface="Gill Sans MT"/>
              </a:rPr>
              <a:t>can</a:t>
            </a:r>
            <a:r>
              <a:rPr sz="3120" spc="-90" dirty="0">
                <a:latin typeface="+mj-lt"/>
                <a:cs typeface="Gill Sans MT"/>
              </a:rPr>
              <a:t> </a:t>
            </a:r>
            <a:r>
              <a:rPr sz="3120" dirty="0">
                <a:latin typeface="+mj-lt"/>
                <a:cs typeface="Gill Sans MT"/>
              </a:rPr>
              <a:t>be</a:t>
            </a:r>
            <a:r>
              <a:rPr sz="3120" spc="-90" dirty="0">
                <a:latin typeface="+mj-lt"/>
                <a:cs typeface="Gill Sans MT"/>
              </a:rPr>
              <a:t> </a:t>
            </a:r>
            <a:r>
              <a:rPr sz="3120" spc="-12" dirty="0">
                <a:latin typeface="+mj-lt"/>
                <a:cs typeface="Gill Sans MT"/>
              </a:rPr>
              <a:t>expensive.</a:t>
            </a:r>
            <a:endParaRPr sz="3120" dirty="0">
              <a:latin typeface="+mj-lt"/>
              <a:cs typeface="Gill Sans MT"/>
            </a:endParaRPr>
          </a:p>
          <a:p>
            <a:pPr marL="289560" indent="-274320">
              <a:lnSpc>
                <a:spcPts val="3726"/>
              </a:lnSpc>
              <a:spcBef>
                <a:spcPts val="456"/>
              </a:spcBef>
              <a:buFont typeface="Arial"/>
              <a:buChar char="•"/>
              <a:tabLst>
                <a:tab pos="289560" algn="l"/>
              </a:tabLst>
            </a:pPr>
            <a:r>
              <a:rPr sz="3120" dirty="0">
                <a:latin typeface="+mj-lt"/>
                <a:cs typeface="Gill Sans MT"/>
              </a:rPr>
              <a:t>The</a:t>
            </a:r>
            <a:r>
              <a:rPr sz="3120" spc="-144" dirty="0">
                <a:latin typeface="+mj-lt"/>
                <a:cs typeface="Gill Sans MT"/>
              </a:rPr>
              <a:t> </a:t>
            </a:r>
            <a:r>
              <a:rPr sz="3120" spc="-36" dirty="0">
                <a:latin typeface="+mj-lt"/>
                <a:cs typeface="Gill Sans MT"/>
              </a:rPr>
              <a:t>industry</a:t>
            </a:r>
            <a:r>
              <a:rPr sz="3120" spc="-137" dirty="0">
                <a:latin typeface="+mj-lt"/>
                <a:cs typeface="Gill Sans MT"/>
              </a:rPr>
              <a:t> </a:t>
            </a:r>
            <a:r>
              <a:rPr sz="3120" spc="-12" dirty="0">
                <a:latin typeface="+mj-lt"/>
                <a:cs typeface="Gill Sans MT"/>
              </a:rPr>
              <a:t>includes:</a:t>
            </a:r>
            <a:endParaRPr sz="3120" dirty="0">
              <a:latin typeface="+mj-lt"/>
              <a:cs typeface="Gill Sans MT"/>
            </a:endParaRPr>
          </a:p>
          <a:p>
            <a:pPr marL="838200" lvl="1" indent="-274320">
              <a:lnSpc>
                <a:spcPts val="3120"/>
              </a:lnSpc>
              <a:buFont typeface="Arial"/>
              <a:buChar char="•"/>
              <a:tabLst>
                <a:tab pos="837438" algn="l"/>
                <a:tab pos="838200" algn="l"/>
              </a:tabLst>
            </a:pPr>
            <a:r>
              <a:rPr sz="2640" spc="-66" dirty="0">
                <a:latin typeface="+mj-lt"/>
                <a:cs typeface="Gill Sans MT"/>
              </a:rPr>
              <a:t>GitHub:</a:t>
            </a:r>
            <a:r>
              <a:rPr sz="2640" spc="-216" dirty="0">
                <a:latin typeface="+mj-lt"/>
                <a:cs typeface="Gill Sans MT"/>
              </a:rPr>
              <a:t> </a:t>
            </a:r>
            <a:r>
              <a:rPr sz="2640" spc="-24" dirty="0">
                <a:latin typeface="+mj-lt"/>
                <a:cs typeface="Gill Sans MT"/>
              </a:rPr>
              <a:t>free</a:t>
            </a:r>
            <a:r>
              <a:rPr sz="2640" spc="-137" dirty="0">
                <a:latin typeface="+mj-lt"/>
                <a:cs typeface="Gill Sans MT"/>
              </a:rPr>
              <a:t> </a:t>
            </a:r>
            <a:r>
              <a:rPr sz="2640" spc="-30" dirty="0">
                <a:latin typeface="+mj-lt"/>
                <a:cs typeface="Gill Sans MT"/>
              </a:rPr>
              <a:t>public</a:t>
            </a:r>
            <a:r>
              <a:rPr sz="2640" spc="-54" dirty="0">
                <a:latin typeface="+mj-lt"/>
                <a:cs typeface="Gill Sans MT"/>
              </a:rPr>
              <a:t> </a:t>
            </a:r>
            <a:r>
              <a:rPr sz="2640" spc="-78" dirty="0">
                <a:latin typeface="+mj-lt"/>
                <a:cs typeface="Gill Sans MT"/>
              </a:rPr>
              <a:t>repositories,</a:t>
            </a:r>
            <a:r>
              <a:rPr sz="2640" spc="-216" dirty="0">
                <a:latin typeface="+mj-lt"/>
                <a:cs typeface="Gill Sans MT"/>
              </a:rPr>
              <a:t> </a:t>
            </a:r>
            <a:r>
              <a:rPr sz="2640" dirty="0">
                <a:latin typeface="+mj-lt"/>
                <a:cs typeface="Gill Sans MT"/>
              </a:rPr>
              <a:t>paid</a:t>
            </a:r>
            <a:r>
              <a:rPr sz="2640" spc="-48" dirty="0">
                <a:latin typeface="+mj-lt"/>
                <a:cs typeface="Gill Sans MT"/>
              </a:rPr>
              <a:t> </a:t>
            </a:r>
            <a:r>
              <a:rPr sz="2640" spc="-30" dirty="0">
                <a:latin typeface="+mj-lt"/>
                <a:cs typeface="Gill Sans MT"/>
              </a:rPr>
              <a:t>private</a:t>
            </a:r>
            <a:r>
              <a:rPr sz="2640" spc="-60" dirty="0">
                <a:latin typeface="+mj-lt"/>
                <a:cs typeface="Gill Sans MT"/>
              </a:rPr>
              <a:t> </a:t>
            </a:r>
            <a:r>
              <a:rPr sz="2640" spc="-24" dirty="0">
                <a:latin typeface="+mj-lt"/>
                <a:cs typeface="Gill Sans MT"/>
              </a:rPr>
              <a:t>ones</a:t>
            </a:r>
            <a:endParaRPr sz="2640" dirty="0">
              <a:latin typeface="+mj-lt"/>
              <a:cs typeface="Gill Sans MT"/>
            </a:endParaRPr>
          </a:p>
          <a:p>
            <a:pPr marL="838200" lvl="1" indent="-274320">
              <a:lnSpc>
                <a:spcPts val="3126"/>
              </a:lnSpc>
              <a:buFont typeface="Arial"/>
              <a:buChar char="•"/>
              <a:tabLst>
                <a:tab pos="837438" algn="l"/>
                <a:tab pos="838200" algn="l"/>
              </a:tabLst>
            </a:pPr>
            <a:r>
              <a:rPr sz="2640" spc="-12" dirty="0">
                <a:latin typeface="+mj-lt"/>
                <a:cs typeface="Gill Sans MT"/>
              </a:rPr>
              <a:t>BitBucket</a:t>
            </a:r>
            <a:endParaRPr sz="2640" dirty="0">
              <a:latin typeface="+mj-lt"/>
              <a:cs typeface="Gill Sans MT"/>
            </a:endParaRPr>
          </a:p>
          <a:p>
            <a:pPr marL="838200" lvl="1" indent="-274320">
              <a:lnSpc>
                <a:spcPts val="3156"/>
              </a:lnSpc>
              <a:buFont typeface="Arial"/>
              <a:buChar char="•"/>
              <a:tabLst>
                <a:tab pos="837438" algn="l"/>
                <a:tab pos="838200" algn="l"/>
              </a:tabLst>
            </a:pPr>
            <a:r>
              <a:rPr sz="2640" spc="-12" dirty="0">
                <a:latin typeface="+mj-lt"/>
                <a:cs typeface="Gill Sans MT"/>
              </a:rPr>
              <a:t>Etc...</a:t>
            </a:r>
            <a:endParaRPr sz="2640" dirty="0">
              <a:latin typeface="+mj-lt"/>
              <a:cs typeface="Gill Sans MT"/>
            </a:endParaRPr>
          </a:p>
          <a:p>
            <a:pPr marL="289560" indent="-274320">
              <a:lnSpc>
                <a:spcPts val="3738"/>
              </a:lnSpc>
              <a:spcBef>
                <a:spcPts val="414"/>
              </a:spcBef>
              <a:buFont typeface="Arial"/>
              <a:buChar char="•"/>
              <a:tabLst>
                <a:tab pos="289560" algn="l"/>
              </a:tabLst>
            </a:pPr>
            <a:r>
              <a:rPr sz="3120" spc="-12" dirty="0">
                <a:latin typeface="+mj-lt"/>
                <a:cs typeface="Gill Sans MT"/>
              </a:rPr>
              <a:t>And</a:t>
            </a:r>
            <a:r>
              <a:rPr sz="3120" spc="-210" dirty="0">
                <a:latin typeface="+mj-lt"/>
                <a:cs typeface="Gill Sans MT"/>
              </a:rPr>
              <a:t> </a:t>
            </a:r>
            <a:r>
              <a:rPr sz="3120" dirty="0">
                <a:latin typeface="+mj-lt"/>
                <a:cs typeface="Gill Sans MT"/>
              </a:rPr>
              <a:t>AWS</a:t>
            </a:r>
            <a:r>
              <a:rPr sz="3120" spc="-186" dirty="0">
                <a:latin typeface="+mj-lt"/>
                <a:cs typeface="Gill Sans MT"/>
              </a:rPr>
              <a:t> </a:t>
            </a:r>
            <a:r>
              <a:rPr sz="3120" spc="-12" dirty="0">
                <a:latin typeface="+mj-lt"/>
                <a:cs typeface="Gill Sans MT"/>
              </a:rPr>
              <a:t>CodeCommit:</a:t>
            </a:r>
            <a:endParaRPr sz="3120" dirty="0">
              <a:latin typeface="+mj-lt"/>
              <a:cs typeface="Gill Sans MT"/>
            </a:endParaRPr>
          </a:p>
          <a:p>
            <a:pPr marL="838200" lvl="1" indent="-274320">
              <a:lnSpc>
                <a:spcPts val="3132"/>
              </a:lnSpc>
              <a:buFont typeface="Arial"/>
              <a:buChar char="•"/>
              <a:tabLst>
                <a:tab pos="837438" algn="l"/>
                <a:tab pos="838200" algn="l"/>
              </a:tabLst>
            </a:pPr>
            <a:r>
              <a:rPr sz="2640" spc="-30" dirty="0">
                <a:latin typeface="+mj-lt"/>
                <a:cs typeface="Gill Sans MT"/>
              </a:rPr>
              <a:t>private</a:t>
            </a:r>
            <a:r>
              <a:rPr sz="2640" spc="-132" dirty="0">
                <a:latin typeface="+mj-lt"/>
                <a:cs typeface="Gill Sans MT"/>
              </a:rPr>
              <a:t> </a:t>
            </a:r>
            <a:r>
              <a:rPr sz="2640" spc="-30" dirty="0">
                <a:latin typeface="+mj-lt"/>
                <a:cs typeface="Gill Sans MT"/>
              </a:rPr>
              <a:t>Git</a:t>
            </a:r>
            <a:r>
              <a:rPr sz="2640" spc="-120" dirty="0">
                <a:latin typeface="+mj-lt"/>
                <a:cs typeface="Gill Sans MT"/>
              </a:rPr>
              <a:t> </a:t>
            </a:r>
            <a:r>
              <a:rPr sz="2640" spc="-12" dirty="0">
                <a:latin typeface="+mj-lt"/>
                <a:cs typeface="Gill Sans MT"/>
              </a:rPr>
              <a:t>repositories</a:t>
            </a:r>
            <a:endParaRPr sz="2640" dirty="0">
              <a:latin typeface="+mj-lt"/>
              <a:cs typeface="Gill Sans MT"/>
            </a:endParaRPr>
          </a:p>
          <a:p>
            <a:pPr marL="838200" lvl="1" indent="-274320">
              <a:lnSpc>
                <a:spcPts val="3126"/>
              </a:lnSpc>
              <a:buFont typeface="Arial"/>
              <a:buChar char="•"/>
              <a:tabLst>
                <a:tab pos="837438" algn="l"/>
                <a:tab pos="838200" algn="l"/>
              </a:tabLst>
            </a:pPr>
            <a:r>
              <a:rPr sz="2640" dirty="0">
                <a:latin typeface="+mj-lt"/>
                <a:cs typeface="Gill Sans MT"/>
              </a:rPr>
              <a:t>No</a:t>
            </a:r>
            <a:r>
              <a:rPr sz="2640" spc="-96" dirty="0">
                <a:latin typeface="+mj-lt"/>
                <a:cs typeface="Gill Sans MT"/>
              </a:rPr>
              <a:t> </a:t>
            </a:r>
            <a:r>
              <a:rPr sz="2640" spc="-36" dirty="0">
                <a:latin typeface="+mj-lt"/>
                <a:cs typeface="Gill Sans MT"/>
              </a:rPr>
              <a:t>size</a:t>
            </a:r>
            <a:r>
              <a:rPr sz="2640" spc="-96" dirty="0">
                <a:latin typeface="+mj-lt"/>
                <a:cs typeface="Gill Sans MT"/>
              </a:rPr>
              <a:t> </a:t>
            </a:r>
            <a:r>
              <a:rPr sz="2640" spc="-60" dirty="0">
                <a:latin typeface="+mj-lt"/>
                <a:cs typeface="Gill Sans MT"/>
              </a:rPr>
              <a:t>limit</a:t>
            </a:r>
            <a:r>
              <a:rPr sz="2640" spc="-96" dirty="0">
                <a:latin typeface="+mj-lt"/>
                <a:cs typeface="Gill Sans MT"/>
              </a:rPr>
              <a:t> </a:t>
            </a:r>
            <a:r>
              <a:rPr sz="2640" dirty="0">
                <a:latin typeface="+mj-lt"/>
                <a:cs typeface="Gill Sans MT"/>
              </a:rPr>
              <a:t>on</a:t>
            </a:r>
            <a:r>
              <a:rPr sz="2640" spc="-96" dirty="0">
                <a:latin typeface="+mj-lt"/>
                <a:cs typeface="Gill Sans MT"/>
              </a:rPr>
              <a:t> </a:t>
            </a:r>
            <a:r>
              <a:rPr sz="2640" spc="-60" dirty="0">
                <a:latin typeface="+mj-lt"/>
                <a:cs typeface="Gill Sans MT"/>
              </a:rPr>
              <a:t>repositories</a:t>
            </a:r>
            <a:r>
              <a:rPr sz="2640" spc="-96" dirty="0">
                <a:latin typeface="+mj-lt"/>
                <a:cs typeface="Gill Sans MT"/>
              </a:rPr>
              <a:t> </a:t>
            </a:r>
            <a:r>
              <a:rPr sz="2640" spc="-12" dirty="0">
                <a:latin typeface="+mj-lt"/>
                <a:cs typeface="Gill Sans MT"/>
              </a:rPr>
              <a:t>(scale</a:t>
            </a:r>
            <a:r>
              <a:rPr sz="2640" spc="-96" dirty="0">
                <a:latin typeface="+mj-lt"/>
                <a:cs typeface="Gill Sans MT"/>
              </a:rPr>
              <a:t> </a:t>
            </a:r>
            <a:r>
              <a:rPr sz="2640" spc="-12" dirty="0">
                <a:latin typeface="+mj-lt"/>
                <a:cs typeface="Gill Sans MT"/>
              </a:rPr>
              <a:t>seamlessly)</a:t>
            </a:r>
            <a:endParaRPr sz="2640" dirty="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Fully</a:t>
            </a:r>
            <a:r>
              <a:rPr sz="2640" spc="-78" dirty="0">
                <a:latin typeface="+mj-lt"/>
                <a:cs typeface="Gill Sans MT"/>
              </a:rPr>
              <a:t> </a:t>
            </a:r>
            <a:r>
              <a:rPr sz="2640" spc="-36" dirty="0">
                <a:latin typeface="+mj-lt"/>
                <a:cs typeface="Gill Sans MT"/>
              </a:rPr>
              <a:t>managed,</a:t>
            </a:r>
            <a:r>
              <a:rPr sz="2640" spc="-216" dirty="0">
                <a:latin typeface="+mj-lt"/>
                <a:cs typeface="Gill Sans MT"/>
              </a:rPr>
              <a:t> </a:t>
            </a:r>
            <a:r>
              <a:rPr sz="2640" spc="-36" dirty="0">
                <a:latin typeface="+mj-lt"/>
                <a:cs typeface="Gill Sans MT"/>
              </a:rPr>
              <a:t>highly</a:t>
            </a:r>
            <a:r>
              <a:rPr sz="2640" spc="-54" dirty="0">
                <a:latin typeface="+mj-lt"/>
                <a:cs typeface="Gill Sans MT"/>
              </a:rPr>
              <a:t> </a:t>
            </a:r>
            <a:r>
              <a:rPr sz="2640" spc="-12" dirty="0">
                <a:latin typeface="+mj-lt"/>
                <a:cs typeface="Gill Sans MT"/>
              </a:rPr>
              <a:t>available</a:t>
            </a:r>
            <a:endParaRPr sz="2640" dirty="0">
              <a:latin typeface="+mj-l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mj-lt"/>
                <a:cs typeface="Gill Sans MT"/>
              </a:rPr>
              <a:t>Code</a:t>
            </a:r>
            <a:r>
              <a:rPr sz="2640" spc="-168" dirty="0">
                <a:latin typeface="+mj-lt"/>
                <a:cs typeface="Gill Sans MT"/>
              </a:rPr>
              <a:t> </a:t>
            </a:r>
            <a:r>
              <a:rPr sz="2640" spc="-24" dirty="0">
                <a:latin typeface="+mj-lt"/>
                <a:cs typeface="Gill Sans MT"/>
              </a:rPr>
              <a:t>only</a:t>
            </a:r>
            <a:r>
              <a:rPr sz="2640" spc="-102" dirty="0">
                <a:latin typeface="+mj-lt"/>
                <a:cs typeface="Gill Sans MT"/>
              </a:rPr>
              <a:t> </a:t>
            </a:r>
            <a:r>
              <a:rPr sz="2640" spc="-60" dirty="0">
                <a:latin typeface="+mj-lt"/>
                <a:cs typeface="Gill Sans MT"/>
              </a:rPr>
              <a:t>in</a:t>
            </a:r>
            <a:r>
              <a:rPr sz="2640" spc="-162" dirty="0">
                <a:latin typeface="+mj-lt"/>
                <a:cs typeface="Gill Sans MT"/>
              </a:rPr>
              <a:t> </a:t>
            </a:r>
            <a:r>
              <a:rPr sz="2640" dirty="0">
                <a:latin typeface="+mj-lt"/>
                <a:cs typeface="Gill Sans MT"/>
              </a:rPr>
              <a:t>AWS</a:t>
            </a:r>
            <a:r>
              <a:rPr sz="2640" spc="-84" dirty="0">
                <a:latin typeface="+mj-lt"/>
                <a:cs typeface="Gill Sans MT"/>
              </a:rPr>
              <a:t> </a:t>
            </a:r>
            <a:r>
              <a:rPr sz="2640" spc="-24" dirty="0">
                <a:latin typeface="+mj-lt"/>
                <a:cs typeface="Gill Sans MT"/>
              </a:rPr>
              <a:t>Cloud</a:t>
            </a:r>
            <a:r>
              <a:rPr sz="2640" spc="-90" dirty="0">
                <a:latin typeface="+mj-lt"/>
                <a:cs typeface="Gill Sans MT"/>
              </a:rPr>
              <a:t> </a:t>
            </a:r>
            <a:r>
              <a:rPr sz="2640" spc="-30" dirty="0">
                <a:latin typeface="+mj-lt"/>
                <a:cs typeface="Gill Sans MT"/>
              </a:rPr>
              <a:t>account</a:t>
            </a:r>
            <a:r>
              <a:rPr sz="2640" spc="-96" dirty="0">
                <a:latin typeface="+mj-lt"/>
                <a:cs typeface="Gill Sans MT"/>
              </a:rPr>
              <a:t> </a:t>
            </a:r>
            <a:r>
              <a:rPr sz="2640" spc="192" dirty="0">
                <a:latin typeface="+mj-lt"/>
                <a:cs typeface="Gill Sans MT"/>
              </a:rPr>
              <a:t>=&gt;</a:t>
            </a:r>
            <a:r>
              <a:rPr sz="2640" spc="-96" dirty="0">
                <a:latin typeface="+mj-lt"/>
                <a:cs typeface="Gill Sans MT"/>
              </a:rPr>
              <a:t> </a:t>
            </a:r>
            <a:r>
              <a:rPr sz="2640" spc="-42" dirty="0">
                <a:latin typeface="+mj-lt"/>
                <a:cs typeface="Gill Sans MT"/>
              </a:rPr>
              <a:t>increased</a:t>
            </a:r>
            <a:r>
              <a:rPr sz="2640" spc="-90" dirty="0">
                <a:latin typeface="+mj-lt"/>
                <a:cs typeface="Gill Sans MT"/>
              </a:rPr>
              <a:t> </a:t>
            </a:r>
            <a:r>
              <a:rPr sz="2640" spc="-66" dirty="0">
                <a:latin typeface="+mj-lt"/>
                <a:cs typeface="Gill Sans MT"/>
              </a:rPr>
              <a:t>security</a:t>
            </a:r>
            <a:r>
              <a:rPr sz="2640" spc="-102" dirty="0">
                <a:latin typeface="+mj-lt"/>
                <a:cs typeface="Gill Sans MT"/>
              </a:rPr>
              <a:t> </a:t>
            </a:r>
            <a:r>
              <a:rPr sz="2640" dirty="0">
                <a:latin typeface="+mj-lt"/>
                <a:cs typeface="Gill Sans MT"/>
              </a:rPr>
              <a:t>and</a:t>
            </a:r>
            <a:r>
              <a:rPr sz="2640" spc="-90" dirty="0">
                <a:latin typeface="+mj-lt"/>
                <a:cs typeface="Gill Sans MT"/>
              </a:rPr>
              <a:t> </a:t>
            </a:r>
            <a:r>
              <a:rPr sz="2640" spc="-12" dirty="0">
                <a:latin typeface="+mj-lt"/>
                <a:cs typeface="Gill Sans MT"/>
              </a:rPr>
              <a:t>compliance</a:t>
            </a:r>
            <a:endParaRPr sz="2640">
              <a:latin typeface="+mj-lt"/>
              <a:cs typeface="Gill Sans MT"/>
            </a:endParaRPr>
          </a:p>
          <a:p>
            <a:pPr marL="289560" indent="-274320">
              <a:lnSpc>
                <a:spcPts val="3156"/>
              </a:lnSpc>
              <a:spcBef>
                <a:spcPts val="54"/>
              </a:spcBef>
              <a:buFont typeface="Arial"/>
              <a:buChar char="•"/>
              <a:tabLst>
                <a:tab pos="288798" algn="l"/>
                <a:tab pos="289560" algn="l"/>
              </a:tabLst>
            </a:pPr>
            <a:r>
              <a:rPr sz="2640" spc="-24" dirty="0">
                <a:latin typeface="+mj-lt"/>
                <a:cs typeface="Gill Sans MT"/>
              </a:rPr>
              <a:t>Secure</a:t>
            </a:r>
            <a:r>
              <a:rPr sz="2640" spc="-48" dirty="0">
                <a:latin typeface="+mj-lt"/>
                <a:cs typeface="Gill Sans MT"/>
              </a:rPr>
              <a:t> </a:t>
            </a:r>
            <a:r>
              <a:rPr sz="2640" spc="-42" dirty="0">
                <a:latin typeface="+mj-lt"/>
                <a:cs typeface="Gill Sans MT"/>
              </a:rPr>
              <a:t>(encrypted,</a:t>
            </a:r>
            <a:r>
              <a:rPr sz="2640" spc="-216" dirty="0">
                <a:latin typeface="+mj-lt"/>
                <a:cs typeface="Gill Sans MT"/>
              </a:rPr>
              <a:t> </a:t>
            </a:r>
            <a:r>
              <a:rPr sz="2640" spc="-30" dirty="0">
                <a:latin typeface="+mj-lt"/>
                <a:cs typeface="Gill Sans MT"/>
              </a:rPr>
              <a:t>access</a:t>
            </a:r>
            <a:r>
              <a:rPr sz="2640" spc="-24" dirty="0">
                <a:latin typeface="+mj-lt"/>
                <a:cs typeface="Gill Sans MT"/>
              </a:rPr>
              <a:t> </a:t>
            </a:r>
            <a:r>
              <a:rPr sz="2640" spc="-90" dirty="0">
                <a:latin typeface="+mj-lt"/>
                <a:cs typeface="Gill Sans MT"/>
              </a:rPr>
              <a:t>control,</a:t>
            </a:r>
            <a:r>
              <a:rPr sz="2640" spc="-216" dirty="0">
                <a:latin typeface="+mj-lt"/>
                <a:cs typeface="Gill Sans MT"/>
              </a:rPr>
              <a:t> </a:t>
            </a:r>
            <a:r>
              <a:rPr sz="2640" spc="-12" dirty="0">
                <a:latin typeface="+mj-lt"/>
                <a:cs typeface="Gill Sans MT"/>
              </a:rPr>
              <a:t>etc…)</a:t>
            </a:r>
            <a:endParaRPr sz="2640">
              <a:latin typeface="+mj-lt"/>
              <a:cs typeface="Gill Sans MT"/>
            </a:endParaRPr>
          </a:p>
          <a:p>
            <a:pPr marL="289560" indent="-274320">
              <a:lnSpc>
                <a:spcPts val="3156"/>
              </a:lnSpc>
              <a:buFont typeface="Arial"/>
              <a:buChar char="•"/>
              <a:tabLst>
                <a:tab pos="288798" algn="l"/>
                <a:tab pos="289560" algn="l"/>
              </a:tabLst>
            </a:pPr>
            <a:r>
              <a:rPr sz="2640" spc="-36" dirty="0">
                <a:latin typeface="+mj-lt"/>
                <a:cs typeface="Gill Sans MT"/>
              </a:rPr>
              <a:t>Integrated</a:t>
            </a:r>
            <a:r>
              <a:rPr sz="2640" spc="-78" dirty="0">
                <a:latin typeface="+mj-lt"/>
                <a:cs typeface="Gill Sans MT"/>
              </a:rPr>
              <a:t> </a:t>
            </a:r>
            <a:r>
              <a:rPr sz="2640" spc="-30" dirty="0">
                <a:latin typeface="+mj-lt"/>
                <a:cs typeface="Gill Sans MT"/>
              </a:rPr>
              <a:t>with</a:t>
            </a:r>
            <a:r>
              <a:rPr sz="2640" spc="-84" dirty="0">
                <a:latin typeface="+mj-lt"/>
                <a:cs typeface="Gill Sans MT"/>
              </a:rPr>
              <a:t> </a:t>
            </a:r>
            <a:r>
              <a:rPr sz="2640" spc="-66" dirty="0">
                <a:latin typeface="+mj-lt"/>
                <a:cs typeface="Gill Sans MT"/>
              </a:rPr>
              <a:t>Jenkins</a:t>
            </a:r>
            <a:r>
              <a:rPr sz="2640" spc="-84" dirty="0">
                <a:latin typeface="+mj-lt"/>
                <a:cs typeface="Gill Sans MT"/>
              </a:rPr>
              <a:t> </a:t>
            </a:r>
            <a:r>
              <a:rPr sz="2640" dirty="0">
                <a:latin typeface="+mj-lt"/>
                <a:cs typeface="Gill Sans MT"/>
              </a:rPr>
              <a:t>/</a:t>
            </a:r>
            <a:r>
              <a:rPr sz="2640" spc="-78" dirty="0">
                <a:latin typeface="+mj-lt"/>
                <a:cs typeface="Gill Sans MT"/>
              </a:rPr>
              <a:t> </a:t>
            </a:r>
            <a:r>
              <a:rPr sz="2640" spc="-42" dirty="0">
                <a:latin typeface="+mj-lt"/>
                <a:cs typeface="Gill Sans MT"/>
              </a:rPr>
              <a:t>CodeBuild</a:t>
            </a:r>
            <a:r>
              <a:rPr sz="2640" spc="-78" dirty="0">
                <a:latin typeface="+mj-lt"/>
                <a:cs typeface="Gill Sans MT"/>
              </a:rPr>
              <a:t> </a:t>
            </a:r>
            <a:r>
              <a:rPr sz="2640" dirty="0">
                <a:latin typeface="+mj-lt"/>
                <a:cs typeface="Gill Sans MT"/>
              </a:rPr>
              <a:t>/</a:t>
            </a:r>
            <a:r>
              <a:rPr sz="2640" spc="-84" dirty="0">
                <a:latin typeface="+mj-lt"/>
                <a:cs typeface="Gill Sans MT"/>
              </a:rPr>
              <a:t> </a:t>
            </a:r>
            <a:r>
              <a:rPr sz="2640" spc="-48" dirty="0">
                <a:latin typeface="+mj-lt"/>
                <a:cs typeface="Gill Sans MT"/>
              </a:rPr>
              <a:t>other</a:t>
            </a:r>
            <a:r>
              <a:rPr sz="2640" spc="-72" dirty="0">
                <a:latin typeface="+mj-lt"/>
                <a:cs typeface="Gill Sans MT"/>
              </a:rPr>
              <a:t> </a:t>
            </a:r>
            <a:r>
              <a:rPr sz="2640" spc="-24" dirty="0">
                <a:latin typeface="+mj-lt"/>
                <a:cs typeface="Gill Sans MT"/>
              </a:rPr>
              <a:t>CI</a:t>
            </a:r>
            <a:r>
              <a:rPr sz="2640" spc="-66" dirty="0">
                <a:latin typeface="+mj-lt"/>
                <a:cs typeface="Gill Sans MT"/>
              </a:rPr>
              <a:t> </a:t>
            </a:r>
            <a:r>
              <a:rPr sz="2640" spc="-12" dirty="0">
                <a:latin typeface="+mj-lt"/>
                <a:cs typeface="Gill Sans MT"/>
              </a:rPr>
              <a:t>tools</a:t>
            </a:r>
            <a:endParaRPr sz="2640">
              <a:latin typeface="+mj-l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355687" y="1595821"/>
              <a:ext cx="143227" cy="143227"/>
            </a:xfrm>
            <a:prstGeom prst="rect">
              <a:avLst/>
            </a:prstGeom>
          </p:spPr>
        </p:pic>
        <p:pic>
          <p:nvPicPr>
            <p:cNvPr id="10" name="object 10"/>
            <p:cNvPicPr/>
            <p:nvPr/>
          </p:nvPicPr>
          <p:blipFill>
            <a:blip r:embed="rId4"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latin typeface="+mj-lt"/>
            </a:endParaRPr>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452032"/>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mj-lt"/>
                <a:cs typeface="Gill Sans MT"/>
              </a:rPr>
              <a:t>Fully</a:t>
            </a:r>
            <a:r>
              <a:rPr spc="-102" dirty="0">
                <a:latin typeface="+mj-lt"/>
                <a:cs typeface="Gill Sans MT"/>
              </a:rPr>
              <a:t> </a:t>
            </a:r>
            <a:r>
              <a:rPr dirty="0">
                <a:latin typeface="+mj-lt"/>
                <a:cs typeface="Gill Sans MT"/>
              </a:rPr>
              <a:t>managed</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service</a:t>
            </a:r>
            <a:endParaRPr>
              <a:latin typeface="+mj-lt"/>
              <a:cs typeface="Gill Sans MT"/>
            </a:endParaRPr>
          </a:p>
          <a:p>
            <a:pPr marL="289560" indent="-274320">
              <a:spcBef>
                <a:spcPts val="864"/>
              </a:spcBef>
              <a:buFont typeface="Arial"/>
              <a:buChar char="•"/>
              <a:tabLst>
                <a:tab pos="289560" algn="l"/>
              </a:tabLst>
            </a:pPr>
            <a:r>
              <a:rPr spc="-54" dirty="0">
                <a:latin typeface="+mj-lt"/>
                <a:cs typeface="Gill Sans MT"/>
              </a:rPr>
              <a:t>Alternative</a:t>
            </a:r>
            <a:r>
              <a:rPr spc="-132" dirty="0">
                <a:latin typeface="+mj-lt"/>
                <a:cs typeface="Gill Sans MT"/>
              </a:rPr>
              <a:t> </a:t>
            </a:r>
            <a:r>
              <a:rPr dirty="0">
                <a:latin typeface="+mj-lt"/>
                <a:cs typeface="Gill Sans MT"/>
              </a:rPr>
              <a:t>to</a:t>
            </a:r>
            <a:r>
              <a:rPr spc="-126" dirty="0">
                <a:latin typeface="+mj-lt"/>
                <a:cs typeface="Gill Sans MT"/>
              </a:rPr>
              <a:t> </a:t>
            </a:r>
            <a:r>
              <a:rPr spc="-42" dirty="0">
                <a:latin typeface="+mj-lt"/>
                <a:cs typeface="Gill Sans MT"/>
              </a:rPr>
              <a:t>other</a:t>
            </a:r>
            <a:r>
              <a:rPr spc="-126" dirty="0">
                <a:latin typeface="+mj-lt"/>
                <a:cs typeface="Gill Sans MT"/>
              </a:rPr>
              <a:t> </a:t>
            </a:r>
            <a:r>
              <a:rPr spc="-24" dirty="0">
                <a:latin typeface="+mj-lt"/>
                <a:cs typeface="Gill Sans MT"/>
              </a:rPr>
              <a:t>build</a:t>
            </a:r>
            <a:r>
              <a:rPr spc="-126" dirty="0">
                <a:latin typeface="+mj-lt"/>
                <a:cs typeface="Gill Sans MT"/>
              </a:rPr>
              <a:t> </a:t>
            </a:r>
            <a:r>
              <a:rPr spc="-48" dirty="0">
                <a:latin typeface="+mj-lt"/>
                <a:cs typeface="Gill Sans MT"/>
              </a:rPr>
              <a:t>tools</a:t>
            </a:r>
            <a:r>
              <a:rPr spc="-126" dirty="0">
                <a:latin typeface="+mj-lt"/>
                <a:cs typeface="Gill Sans MT"/>
              </a:rPr>
              <a:t> </a:t>
            </a:r>
            <a:r>
              <a:rPr spc="-24" dirty="0">
                <a:latin typeface="+mj-lt"/>
                <a:cs typeface="Gill Sans MT"/>
              </a:rPr>
              <a:t>such</a:t>
            </a:r>
            <a:r>
              <a:rPr spc="-132" dirty="0">
                <a:latin typeface="+mj-lt"/>
                <a:cs typeface="Gill Sans MT"/>
              </a:rPr>
              <a:t> </a:t>
            </a:r>
            <a:r>
              <a:rPr dirty="0">
                <a:latin typeface="+mj-lt"/>
                <a:cs typeface="Gill Sans MT"/>
              </a:rPr>
              <a:t>as</a:t>
            </a:r>
            <a:r>
              <a:rPr spc="-126" dirty="0">
                <a:latin typeface="+mj-lt"/>
                <a:cs typeface="Gill Sans MT"/>
              </a:rPr>
              <a:t> </a:t>
            </a:r>
            <a:r>
              <a:rPr spc="-12" dirty="0">
                <a:latin typeface="+mj-lt"/>
                <a:cs typeface="Gill Sans MT"/>
              </a:rPr>
              <a:t>Jenkins</a:t>
            </a:r>
            <a:endParaRPr>
              <a:latin typeface="+mj-lt"/>
              <a:cs typeface="Gill Sans MT"/>
            </a:endParaRPr>
          </a:p>
          <a:p>
            <a:pPr marL="289560" indent="-274320">
              <a:spcBef>
                <a:spcPts val="864"/>
              </a:spcBef>
              <a:buFont typeface="Arial"/>
              <a:buChar char="•"/>
              <a:tabLst>
                <a:tab pos="289560" algn="l"/>
              </a:tabLst>
            </a:pPr>
            <a:r>
              <a:rPr spc="-48" dirty="0">
                <a:latin typeface="+mj-lt"/>
                <a:cs typeface="Gill Sans MT"/>
              </a:rPr>
              <a:t>Continuous</a:t>
            </a:r>
            <a:r>
              <a:rPr spc="-96" dirty="0">
                <a:latin typeface="+mj-lt"/>
                <a:cs typeface="Gill Sans MT"/>
              </a:rPr>
              <a:t> </a:t>
            </a:r>
            <a:r>
              <a:rPr spc="-36" dirty="0">
                <a:latin typeface="+mj-lt"/>
                <a:cs typeface="Gill Sans MT"/>
              </a:rPr>
              <a:t>scaling</a:t>
            </a:r>
            <a:r>
              <a:rPr spc="-96" dirty="0">
                <a:latin typeface="+mj-lt"/>
                <a:cs typeface="Gill Sans MT"/>
              </a:rPr>
              <a:t> </a:t>
            </a:r>
            <a:r>
              <a:rPr dirty="0">
                <a:latin typeface="+mj-lt"/>
                <a:cs typeface="Gill Sans MT"/>
              </a:rPr>
              <a:t>(no</a:t>
            </a:r>
            <a:r>
              <a:rPr spc="-96" dirty="0">
                <a:latin typeface="+mj-lt"/>
                <a:cs typeface="Gill Sans MT"/>
              </a:rPr>
              <a:t> </a:t>
            </a:r>
            <a:r>
              <a:rPr spc="-30" dirty="0">
                <a:latin typeface="+mj-lt"/>
                <a:cs typeface="Gill Sans MT"/>
              </a:rPr>
              <a:t>servers</a:t>
            </a:r>
            <a:r>
              <a:rPr spc="-96" dirty="0">
                <a:latin typeface="+mj-lt"/>
                <a:cs typeface="Gill Sans MT"/>
              </a:rPr>
              <a:t> </a:t>
            </a:r>
            <a:r>
              <a:rPr dirty="0">
                <a:latin typeface="+mj-lt"/>
                <a:cs typeface="Gill Sans MT"/>
              </a:rPr>
              <a:t>to</a:t>
            </a:r>
            <a:r>
              <a:rPr spc="-96" dirty="0">
                <a:latin typeface="+mj-lt"/>
                <a:cs typeface="Gill Sans MT"/>
              </a:rPr>
              <a:t> </a:t>
            </a:r>
            <a:r>
              <a:rPr dirty="0">
                <a:latin typeface="+mj-lt"/>
                <a:cs typeface="Gill Sans MT"/>
              </a:rPr>
              <a:t>manage</a:t>
            </a:r>
            <a:r>
              <a:rPr spc="-96" dirty="0">
                <a:latin typeface="+mj-lt"/>
                <a:cs typeface="Gill Sans MT"/>
              </a:rPr>
              <a:t> </a:t>
            </a:r>
            <a:r>
              <a:rPr spc="-36" dirty="0">
                <a:latin typeface="+mj-lt"/>
                <a:cs typeface="Gill Sans MT"/>
              </a:rPr>
              <a:t>or</a:t>
            </a:r>
            <a:r>
              <a:rPr spc="-96" dirty="0">
                <a:latin typeface="+mj-lt"/>
                <a:cs typeface="Gill Sans MT"/>
              </a:rPr>
              <a:t> </a:t>
            </a:r>
            <a:r>
              <a:rPr spc="-72" dirty="0">
                <a:latin typeface="+mj-lt"/>
                <a:cs typeface="Gill Sans MT"/>
              </a:rPr>
              <a:t>provision</a:t>
            </a:r>
            <a:r>
              <a:rPr spc="-108" dirty="0">
                <a:latin typeface="+mj-lt"/>
                <a:cs typeface="Gill Sans MT"/>
              </a:rPr>
              <a:t> </a:t>
            </a:r>
            <a:r>
              <a:rPr dirty="0">
                <a:latin typeface="+mj-lt"/>
                <a:cs typeface="Gill Sans MT"/>
              </a:rPr>
              <a:t>–</a:t>
            </a:r>
            <a:r>
              <a:rPr spc="-96" dirty="0">
                <a:latin typeface="+mj-lt"/>
                <a:cs typeface="Gill Sans MT"/>
              </a:rPr>
              <a:t> </a:t>
            </a:r>
            <a:r>
              <a:rPr dirty="0">
                <a:latin typeface="+mj-lt"/>
                <a:cs typeface="Gill Sans MT"/>
              </a:rPr>
              <a:t>no</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queue)</a:t>
            </a:r>
            <a:endParaRPr>
              <a:latin typeface="+mj-lt"/>
              <a:cs typeface="Gill Sans MT"/>
            </a:endParaRPr>
          </a:p>
          <a:p>
            <a:pPr marL="289560" indent="-274320">
              <a:spcBef>
                <a:spcPts val="864"/>
              </a:spcBef>
              <a:buFont typeface="Arial"/>
              <a:buChar char="•"/>
              <a:tabLst>
                <a:tab pos="289560" algn="l"/>
              </a:tabLst>
            </a:pPr>
            <a:r>
              <a:rPr dirty="0">
                <a:latin typeface="+mj-lt"/>
                <a:cs typeface="Gill Sans MT"/>
              </a:rPr>
              <a:t>Pay</a:t>
            </a:r>
            <a:r>
              <a:rPr spc="-204" dirty="0">
                <a:latin typeface="+mj-lt"/>
                <a:cs typeface="Gill Sans MT"/>
              </a:rPr>
              <a:t> </a:t>
            </a:r>
            <a:r>
              <a:rPr spc="-54" dirty="0">
                <a:latin typeface="+mj-lt"/>
                <a:cs typeface="Gill Sans MT"/>
              </a:rPr>
              <a:t>for</a:t>
            </a:r>
            <a:r>
              <a:rPr spc="-137" dirty="0">
                <a:latin typeface="+mj-lt"/>
                <a:cs typeface="Gill Sans MT"/>
              </a:rPr>
              <a:t> </a:t>
            </a:r>
            <a:r>
              <a:rPr spc="-48" dirty="0">
                <a:latin typeface="+mj-lt"/>
                <a:cs typeface="Gill Sans MT"/>
              </a:rPr>
              <a:t>usage:</a:t>
            </a:r>
            <a:r>
              <a:rPr spc="-234"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time</a:t>
            </a:r>
            <a:r>
              <a:rPr spc="-126" dirty="0">
                <a:latin typeface="+mj-lt"/>
                <a:cs typeface="Gill Sans MT"/>
              </a:rPr>
              <a:t> </a:t>
            </a:r>
            <a:r>
              <a:rPr spc="-12" dirty="0">
                <a:latin typeface="+mj-lt"/>
                <a:cs typeface="Gill Sans MT"/>
              </a:rPr>
              <a:t>it</a:t>
            </a:r>
            <a:r>
              <a:rPr spc="-126" dirty="0">
                <a:latin typeface="+mj-lt"/>
                <a:cs typeface="Gill Sans MT"/>
              </a:rPr>
              <a:t> </a:t>
            </a:r>
            <a:r>
              <a:rPr spc="-54" dirty="0">
                <a:latin typeface="+mj-lt"/>
                <a:cs typeface="Gill Sans MT"/>
              </a:rPr>
              <a:t>takes</a:t>
            </a:r>
            <a:r>
              <a:rPr spc="-126" dirty="0">
                <a:latin typeface="+mj-lt"/>
                <a:cs typeface="Gill Sans MT"/>
              </a:rPr>
              <a:t> </a:t>
            </a:r>
            <a:r>
              <a:rPr dirty="0">
                <a:latin typeface="+mj-lt"/>
                <a:cs typeface="Gill Sans MT"/>
              </a:rPr>
              <a:t>to</a:t>
            </a:r>
            <a:r>
              <a:rPr spc="-126" dirty="0">
                <a:latin typeface="+mj-lt"/>
                <a:cs typeface="Gill Sans MT"/>
              </a:rPr>
              <a:t> </a:t>
            </a:r>
            <a:r>
              <a:rPr spc="-24" dirty="0">
                <a:latin typeface="+mj-lt"/>
                <a:cs typeface="Gill Sans MT"/>
              </a:rPr>
              <a:t>complete</a:t>
            </a:r>
            <a:r>
              <a:rPr spc="-126"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builds</a:t>
            </a:r>
            <a:endParaRPr>
              <a:latin typeface="+mj-lt"/>
              <a:cs typeface="Gill Sans MT"/>
            </a:endParaRPr>
          </a:p>
          <a:p>
            <a:pPr marL="289560" indent="-274320">
              <a:spcBef>
                <a:spcPts val="864"/>
              </a:spcBef>
              <a:buFont typeface="Arial"/>
              <a:buChar char="•"/>
              <a:tabLst>
                <a:tab pos="289560" algn="l"/>
              </a:tabLst>
            </a:pPr>
            <a:r>
              <a:rPr spc="-30" dirty="0">
                <a:latin typeface="+mj-lt"/>
                <a:cs typeface="Gill Sans MT"/>
              </a:rPr>
              <a:t>Leverages</a:t>
            </a:r>
            <a:r>
              <a:rPr spc="-150" dirty="0">
                <a:latin typeface="+mj-lt"/>
                <a:cs typeface="Gill Sans MT"/>
              </a:rPr>
              <a:t> </a:t>
            </a:r>
            <a:r>
              <a:rPr spc="-78" dirty="0">
                <a:latin typeface="+mj-lt"/>
                <a:cs typeface="Gill Sans MT"/>
              </a:rPr>
              <a:t>Docker</a:t>
            </a:r>
            <a:r>
              <a:rPr spc="-120" dirty="0">
                <a:latin typeface="+mj-lt"/>
                <a:cs typeface="Gill Sans MT"/>
              </a:rPr>
              <a:t> </a:t>
            </a:r>
            <a:r>
              <a:rPr spc="-24" dirty="0">
                <a:latin typeface="+mj-lt"/>
                <a:cs typeface="Gill Sans MT"/>
              </a:rPr>
              <a:t>under</a:t>
            </a:r>
            <a:r>
              <a:rPr spc="-132"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hood</a:t>
            </a:r>
            <a:r>
              <a:rPr spc="-132" dirty="0">
                <a:latin typeface="+mj-lt"/>
                <a:cs typeface="Gill Sans MT"/>
              </a:rPr>
              <a:t> </a:t>
            </a:r>
            <a:r>
              <a:rPr spc="-54" dirty="0">
                <a:latin typeface="+mj-lt"/>
                <a:cs typeface="Gill Sans MT"/>
              </a:rPr>
              <a:t>for</a:t>
            </a:r>
            <a:r>
              <a:rPr spc="-132" dirty="0">
                <a:latin typeface="+mj-lt"/>
                <a:cs typeface="Gill Sans MT"/>
              </a:rPr>
              <a:t> </a:t>
            </a:r>
            <a:r>
              <a:rPr spc="-54" dirty="0">
                <a:latin typeface="+mj-lt"/>
                <a:cs typeface="Gill Sans MT"/>
              </a:rPr>
              <a:t>reproducible</a:t>
            </a:r>
            <a:r>
              <a:rPr spc="-132" dirty="0">
                <a:latin typeface="+mj-lt"/>
                <a:cs typeface="Gill Sans MT"/>
              </a:rPr>
              <a:t> </a:t>
            </a:r>
            <a:r>
              <a:rPr spc="-12" dirty="0">
                <a:latin typeface="+mj-lt"/>
                <a:cs typeface="Gill Sans MT"/>
              </a:rPr>
              <a:t>builds</a:t>
            </a:r>
            <a:endParaRPr>
              <a:latin typeface="+mj-lt"/>
              <a:cs typeface="Gill Sans MT"/>
            </a:endParaRPr>
          </a:p>
          <a:p>
            <a:pPr marL="289560" indent="-274320">
              <a:spcBef>
                <a:spcPts val="750"/>
              </a:spcBef>
              <a:buFont typeface="Arial"/>
              <a:buChar char="•"/>
              <a:tabLst>
                <a:tab pos="289560" algn="l"/>
              </a:tabLst>
            </a:pPr>
            <a:r>
              <a:rPr spc="-72" dirty="0">
                <a:latin typeface="+mj-lt"/>
                <a:cs typeface="Gill Sans MT"/>
              </a:rPr>
              <a:t>Possibility</a:t>
            </a:r>
            <a:r>
              <a:rPr spc="-132" dirty="0">
                <a:latin typeface="+mj-lt"/>
                <a:cs typeface="Gill Sans MT"/>
              </a:rPr>
              <a:t> </a:t>
            </a:r>
            <a:r>
              <a:rPr dirty="0">
                <a:latin typeface="+mj-lt"/>
                <a:cs typeface="Gill Sans MT"/>
              </a:rPr>
              <a:t>to</a:t>
            </a:r>
            <a:r>
              <a:rPr spc="-126" dirty="0">
                <a:latin typeface="+mj-lt"/>
                <a:cs typeface="Gill Sans MT"/>
              </a:rPr>
              <a:t> </a:t>
            </a:r>
            <a:r>
              <a:rPr spc="-12" dirty="0">
                <a:latin typeface="+mj-lt"/>
                <a:cs typeface="Gill Sans MT"/>
              </a:rPr>
              <a:t>extend</a:t>
            </a:r>
            <a:r>
              <a:rPr spc="-120" dirty="0">
                <a:latin typeface="+mj-lt"/>
                <a:cs typeface="Gill Sans MT"/>
              </a:rPr>
              <a:t> </a:t>
            </a:r>
            <a:r>
              <a:rPr spc="-48" dirty="0">
                <a:latin typeface="+mj-lt"/>
                <a:cs typeface="Gill Sans MT"/>
              </a:rPr>
              <a:t>capabilities</a:t>
            </a:r>
            <a:r>
              <a:rPr spc="-120" dirty="0">
                <a:latin typeface="+mj-lt"/>
                <a:cs typeface="Gill Sans MT"/>
              </a:rPr>
              <a:t> </a:t>
            </a:r>
            <a:r>
              <a:rPr spc="-30" dirty="0">
                <a:latin typeface="+mj-lt"/>
                <a:cs typeface="Gill Sans MT"/>
              </a:rPr>
              <a:t>leveraging</a:t>
            </a:r>
            <a:r>
              <a:rPr spc="-120" dirty="0">
                <a:latin typeface="+mj-lt"/>
                <a:cs typeface="Gill Sans MT"/>
              </a:rPr>
              <a:t> </a:t>
            </a:r>
            <a:r>
              <a:rPr spc="-42" dirty="0">
                <a:latin typeface="+mj-lt"/>
                <a:cs typeface="Gill Sans MT"/>
              </a:rPr>
              <a:t>our</a:t>
            </a:r>
            <a:r>
              <a:rPr spc="-120" dirty="0">
                <a:latin typeface="+mj-lt"/>
                <a:cs typeface="Gill Sans MT"/>
              </a:rPr>
              <a:t> </a:t>
            </a:r>
            <a:r>
              <a:rPr dirty="0">
                <a:latin typeface="+mj-lt"/>
                <a:cs typeface="Gill Sans MT"/>
              </a:rPr>
              <a:t>own</a:t>
            </a:r>
            <a:r>
              <a:rPr spc="-126" dirty="0">
                <a:latin typeface="+mj-lt"/>
                <a:cs typeface="Gill Sans MT"/>
              </a:rPr>
              <a:t> </a:t>
            </a:r>
            <a:r>
              <a:rPr dirty="0">
                <a:latin typeface="+mj-lt"/>
                <a:cs typeface="Gill Sans MT"/>
              </a:rPr>
              <a:t>base</a:t>
            </a:r>
            <a:r>
              <a:rPr spc="-126" dirty="0">
                <a:latin typeface="+mj-lt"/>
                <a:cs typeface="Gill Sans MT"/>
              </a:rPr>
              <a:t> </a:t>
            </a:r>
            <a:r>
              <a:rPr spc="-66" dirty="0">
                <a:latin typeface="+mj-lt"/>
                <a:cs typeface="Gill Sans MT"/>
              </a:rPr>
              <a:t>Docker</a:t>
            </a:r>
            <a:r>
              <a:rPr spc="-120" dirty="0">
                <a:latin typeface="+mj-lt"/>
                <a:cs typeface="Gill Sans MT"/>
              </a:rPr>
              <a:t> </a:t>
            </a:r>
            <a:r>
              <a:rPr spc="-12" dirty="0">
                <a:latin typeface="+mj-lt"/>
                <a:cs typeface="Gill Sans MT"/>
              </a:rPr>
              <a:t>images</a:t>
            </a:r>
            <a:endParaRPr>
              <a:latin typeface="+mj-lt"/>
              <a:cs typeface="Gill Sans MT"/>
            </a:endParaRPr>
          </a:p>
          <a:p>
            <a:pPr marL="289560" marR="6096" indent="-274320">
              <a:lnSpc>
                <a:spcPts val="3108"/>
              </a:lnSpc>
              <a:spcBef>
                <a:spcPts val="1254"/>
              </a:spcBef>
              <a:buFont typeface="Arial"/>
              <a:buChar char="•"/>
              <a:tabLst>
                <a:tab pos="289560" algn="l"/>
              </a:tabLst>
            </a:pPr>
            <a:r>
              <a:rPr spc="-72" dirty="0">
                <a:latin typeface="+mj-lt"/>
                <a:cs typeface="Gill Sans MT"/>
              </a:rPr>
              <a:t>Secure:</a:t>
            </a:r>
            <a:r>
              <a:rPr spc="-240" dirty="0">
                <a:latin typeface="+mj-lt"/>
                <a:cs typeface="Gill Sans MT"/>
              </a:rPr>
              <a:t> </a:t>
            </a:r>
            <a:r>
              <a:rPr spc="-54" dirty="0">
                <a:latin typeface="+mj-lt"/>
                <a:cs typeface="Gill Sans MT"/>
              </a:rPr>
              <a:t>Integration</a:t>
            </a:r>
            <a:r>
              <a:rPr spc="-150" dirty="0">
                <a:latin typeface="+mj-lt"/>
                <a:cs typeface="Gill Sans MT"/>
              </a:rPr>
              <a:t> </a:t>
            </a:r>
            <a:r>
              <a:rPr spc="-30" dirty="0">
                <a:latin typeface="+mj-lt"/>
                <a:cs typeface="Gill Sans MT"/>
              </a:rPr>
              <a:t>with</a:t>
            </a:r>
            <a:r>
              <a:rPr spc="-144" dirty="0">
                <a:latin typeface="+mj-lt"/>
                <a:cs typeface="Gill Sans MT"/>
              </a:rPr>
              <a:t> </a:t>
            </a:r>
            <a:r>
              <a:rPr spc="-84" dirty="0">
                <a:latin typeface="+mj-lt"/>
                <a:cs typeface="Gill Sans MT"/>
              </a:rPr>
              <a:t>KMS</a:t>
            </a:r>
            <a:r>
              <a:rPr spc="-96" dirty="0">
                <a:latin typeface="+mj-lt"/>
                <a:cs typeface="Gill Sans MT"/>
              </a:rPr>
              <a:t> </a:t>
            </a:r>
            <a:r>
              <a:rPr spc="-54" dirty="0">
                <a:latin typeface="+mj-lt"/>
                <a:cs typeface="Gill Sans MT"/>
              </a:rPr>
              <a:t>for</a:t>
            </a:r>
            <a:r>
              <a:rPr spc="-84" dirty="0">
                <a:latin typeface="+mj-lt"/>
                <a:cs typeface="Gill Sans MT"/>
              </a:rPr>
              <a:t> </a:t>
            </a:r>
            <a:r>
              <a:rPr spc="-36" dirty="0">
                <a:latin typeface="+mj-lt"/>
                <a:cs typeface="Gill Sans MT"/>
              </a:rPr>
              <a:t>encryption</a:t>
            </a:r>
            <a:r>
              <a:rPr spc="-90" dirty="0">
                <a:latin typeface="+mj-lt"/>
                <a:cs typeface="Gill Sans MT"/>
              </a:rPr>
              <a:t> </a:t>
            </a:r>
            <a:r>
              <a:rPr dirty="0">
                <a:latin typeface="+mj-lt"/>
                <a:cs typeface="Gill Sans MT"/>
              </a:rPr>
              <a:t>of</a:t>
            </a:r>
            <a:r>
              <a:rPr spc="-90" dirty="0">
                <a:latin typeface="+mj-lt"/>
                <a:cs typeface="Gill Sans MT"/>
              </a:rPr>
              <a:t> </a:t>
            </a:r>
            <a:r>
              <a:rPr spc="-24" dirty="0">
                <a:latin typeface="+mj-lt"/>
                <a:cs typeface="Gill Sans MT"/>
              </a:rPr>
              <a:t>build</a:t>
            </a:r>
            <a:r>
              <a:rPr spc="-90" dirty="0">
                <a:latin typeface="+mj-lt"/>
                <a:cs typeface="Gill Sans MT"/>
              </a:rPr>
              <a:t> </a:t>
            </a:r>
            <a:r>
              <a:rPr spc="-72" dirty="0">
                <a:latin typeface="+mj-lt"/>
                <a:cs typeface="Gill Sans MT"/>
              </a:rPr>
              <a:t>artifacts,</a:t>
            </a:r>
            <a:r>
              <a:rPr spc="-240" dirty="0">
                <a:latin typeface="+mj-lt"/>
                <a:cs typeface="Gill Sans MT"/>
              </a:rPr>
              <a:t> </a:t>
            </a:r>
            <a:r>
              <a:rPr dirty="0">
                <a:latin typeface="+mj-lt"/>
                <a:cs typeface="Gill Sans MT"/>
              </a:rPr>
              <a:t>IAM</a:t>
            </a:r>
            <a:r>
              <a:rPr spc="-84" dirty="0">
                <a:latin typeface="+mj-lt"/>
                <a:cs typeface="Gill Sans MT"/>
              </a:rPr>
              <a:t> </a:t>
            </a:r>
            <a:r>
              <a:rPr spc="-54" dirty="0">
                <a:latin typeface="+mj-lt"/>
                <a:cs typeface="Gill Sans MT"/>
              </a:rPr>
              <a:t>for</a:t>
            </a:r>
            <a:r>
              <a:rPr spc="-90" dirty="0">
                <a:latin typeface="+mj-lt"/>
                <a:cs typeface="Gill Sans MT"/>
              </a:rPr>
              <a:t> </a:t>
            </a:r>
            <a:r>
              <a:rPr spc="-12" dirty="0">
                <a:latin typeface="+mj-lt"/>
                <a:cs typeface="Gill Sans MT"/>
              </a:rPr>
              <a:t>build </a:t>
            </a:r>
            <a:r>
              <a:rPr spc="-72" dirty="0">
                <a:latin typeface="+mj-lt"/>
                <a:cs typeface="Gill Sans MT"/>
              </a:rPr>
              <a:t>permissions,</a:t>
            </a:r>
            <a:r>
              <a:rPr spc="-234" dirty="0">
                <a:latin typeface="+mj-lt"/>
                <a:cs typeface="Gill Sans MT"/>
              </a:rPr>
              <a:t> </a:t>
            </a:r>
            <a:r>
              <a:rPr spc="-30" dirty="0">
                <a:latin typeface="+mj-lt"/>
                <a:cs typeface="Gill Sans MT"/>
              </a:rPr>
              <a:t>and</a:t>
            </a:r>
            <a:r>
              <a:rPr spc="-408" dirty="0">
                <a:latin typeface="+mj-lt"/>
                <a:cs typeface="Gill Sans MT"/>
              </a:rPr>
              <a:t> </a:t>
            </a:r>
            <a:r>
              <a:rPr dirty="0">
                <a:latin typeface="+mj-lt"/>
                <a:cs typeface="Gill Sans MT"/>
              </a:rPr>
              <a:t>VPC</a:t>
            </a:r>
            <a:r>
              <a:rPr spc="-204" dirty="0">
                <a:latin typeface="+mj-lt"/>
                <a:cs typeface="Gill Sans MT"/>
              </a:rPr>
              <a:t> </a:t>
            </a:r>
            <a:r>
              <a:rPr spc="-54" dirty="0">
                <a:latin typeface="+mj-lt"/>
                <a:cs typeface="Gill Sans MT"/>
              </a:rPr>
              <a:t>for</a:t>
            </a:r>
            <a:r>
              <a:rPr spc="-84" dirty="0">
                <a:latin typeface="+mj-lt"/>
                <a:cs typeface="Gill Sans MT"/>
              </a:rPr>
              <a:t> </a:t>
            </a:r>
            <a:r>
              <a:rPr spc="-48" dirty="0">
                <a:latin typeface="+mj-lt"/>
                <a:cs typeface="Gill Sans MT"/>
              </a:rPr>
              <a:t>network</a:t>
            </a:r>
            <a:r>
              <a:rPr spc="-60" dirty="0">
                <a:latin typeface="+mj-lt"/>
                <a:cs typeface="Gill Sans MT"/>
              </a:rPr>
              <a:t> </a:t>
            </a:r>
            <a:r>
              <a:rPr spc="-114" dirty="0">
                <a:latin typeface="+mj-lt"/>
                <a:cs typeface="Gill Sans MT"/>
              </a:rPr>
              <a:t>security,</a:t>
            </a:r>
            <a:r>
              <a:rPr spc="-234" dirty="0">
                <a:latin typeface="+mj-lt"/>
                <a:cs typeface="Gill Sans MT"/>
              </a:rPr>
              <a:t> </a:t>
            </a:r>
            <a:r>
              <a:rPr spc="-96" dirty="0">
                <a:latin typeface="+mj-lt"/>
                <a:cs typeface="Gill Sans MT"/>
              </a:rPr>
              <a:t>CloudTrail</a:t>
            </a:r>
            <a:r>
              <a:rPr spc="-66" dirty="0">
                <a:latin typeface="+mj-lt"/>
                <a:cs typeface="Gill Sans MT"/>
              </a:rPr>
              <a:t> </a:t>
            </a:r>
            <a:r>
              <a:rPr spc="-96" dirty="0">
                <a:latin typeface="+mj-lt"/>
                <a:cs typeface="Gill Sans MT"/>
              </a:rPr>
              <a:t>for</a:t>
            </a:r>
            <a:r>
              <a:rPr spc="-180" dirty="0">
                <a:latin typeface="+mj-lt"/>
                <a:cs typeface="Gill Sans MT"/>
              </a:rPr>
              <a:t> </a:t>
            </a:r>
            <a:r>
              <a:rPr dirty="0">
                <a:latin typeface="+mj-lt"/>
                <a:cs typeface="Gill Sans MT"/>
              </a:rPr>
              <a:t>API</a:t>
            </a:r>
            <a:r>
              <a:rPr spc="-66" dirty="0">
                <a:latin typeface="+mj-lt"/>
                <a:cs typeface="Gill Sans MT"/>
              </a:rPr>
              <a:t> </a:t>
            </a:r>
            <a:r>
              <a:rPr spc="-42" dirty="0">
                <a:latin typeface="+mj-lt"/>
                <a:cs typeface="Gill Sans MT"/>
              </a:rPr>
              <a:t>calls</a:t>
            </a:r>
            <a:r>
              <a:rPr spc="-60" dirty="0">
                <a:latin typeface="+mj-lt"/>
                <a:cs typeface="Gill Sans MT"/>
              </a:rPr>
              <a:t> </a:t>
            </a:r>
            <a:r>
              <a:rPr spc="-12" dirty="0">
                <a:latin typeface="+mj-lt"/>
                <a:cs typeface="Gill Sans MT"/>
              </a:rPr>
              <a:t>logging</a:t>
            </a:r>
            <a:endParaRPr>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7351" y="474065"/>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mj-lt"/>
                <a:cs typeface="Gill Sans MT"/>
              </a:rPr>
              <a:t>Source</a:t>
            </a:r>
            <a:r>
              <a:rPr sz="3360" spc="-114" dirty="0">
                <a:latin typeface="+mj-lt"/>
                <a:cs typeface="Gill Sans MT"/>
              </a:rPr>
              <a:t> </a:t>
            </a:r>
            <a:r>
              <a:rPr sz="3360" dirty="0">
                <a:latin typeface="+mj-lt"/>
                <a:cs typeface="Gill Sans MT"/>
              </a:rPr>
              <a:t>Code</a:t>
            </a:r>
            <a:r>
              <a:rPr sz="3360" spc="-114" dirty="0">
                <a:latin typeface="+mj-lt"/>
                <a:cs typeface="Gill Sans MT"/>
              </a:rPr>
              <a:t> </a:t>
            </a:r>
            <a:r>
              <a:rPr sz="3360" spc="-24" dirty="0">
                <a:latin typeface="+mj-lt"/>
                <a:cs typeface="Gill Sans MT"/>
              </a:rPr>
              <a:t>from</a:t>
            </a:r>
            <a:r>
              <a:rPr sz="3360" spc="-108" dirty="0">
                <a:latin typeface="+mj-lt"/>
                <a:cs typeface="Gill Sans MT"/>
              </a:rPr>
              <a:t> </a:t>
            </a:r>
            <a:r>
              <a:rPr sz="3360" spc="-36" dirty="0">
                <a:latin typeface="+mj-lt"/>
                <a:cs typeface="Gill Sans MT"/>
              </a:rPr>
              <a:t>GitHub</a:t>
            </a:r>
            <a:r>
              <a:rPr sz="3360" spc="-108" dirty="0">
                <a:latin typeface="+mj-lt"/>
                <a:cs typeface="Gill Sans MT"/>
              </a:rPr>
              <a:t> </a:t>
            </a:r>
            <a:r>
              <a:rPr sz="3360" dirty="0">
                <a:latin typeface="+mj-lt"/>
                <a:cs typeface="Gill Sans MT"/>
              </a:rPr>
              <a:t>/</a:t>
            </a:r>
            <a:r>
              <a:rPr sz="3360" spc="-114" dirty="0">
                <a:latin typeface="+mj-lt"/>
                <a:cs typeface="Gill Sans MT"/>
              </a:rPr>
              <a:t> </a:t>
            </a:r>
            <a:r>
              <a:rPr sz="3360" spc="-42" dirty="0">
                <a:latin typeface="+mj-lt"/>
                <a:cs typeface="Gill Sans MT"/>
              </a:rPr>
              <a:t>CodeCommit</a:t>
            </a:r>
            <a:r>
              <a:rPr sz="3360" spc="-102" dirty="0">
                <a:latin typeface="+mj-lt"/>
                <a:cs typeface="Gill Sans MT"/>
              </a:rPr>
              <a:t> </a:t>
            </a:r>
            <a:r>
              <a:rPr sz="3360" dirty="0">
                <a:latin typeface="+mj-lt"/>
                <a:cs typeface="Gill Sans MT"/>
              </a:rPr>
              <a:t>/</a:t>
            </a:r>
            <a:r>
              <a:rPr sz="3360" spc="-108" dirty="0">
                <a:latin typeface="+mj-lt"/>
                <a:cs typeface="Gill Sans MT"/>
              </a:rPr>
              <a:t> </a:t>
            </a:r>
            <a:r>
              <a:rPr sz="3360" spc="-36" dirty="0">
                <a:latin typeface="+mj-lt"/>
                <a:cs typeface="Gill Sans MT"/>
              </a:rPr>
              <a:t>CodePipeline</a:t>
            </a:r>
            <a:r>
              <a:rPr sz="3360" spc="-114" dirty="0">
                <a:latin typeface="+mj-lt"/>
                <a:cs typeface="Gill Sans MT"/>
              </a:rPr>
              <a:t> </a:t>
            </a:r>
            <a:r>
              <a:rPr sz="3360" dirty="0">
                <a:latin typeface="+mj-lt"/>
                <a:cs typeface="Gill Sans MT"/>
              </a:rPr>
              <a:t>/</a:t>
            </a:r>
            <a:r>
              <a:rPr sz="3360" spc="-108" dirty="0">
                <a:latin typeface="+mj-lt"/>
                <a:cs typeface="Gill Sans MT"/>
              </a:rPr>
              <a:t> </a:t>
            </a:r>
            <a:r>
              <a:rPr sz="3360" spc="-30" dirty="0">
                <a:latin typeface="+mj-lt"/>
                <a:cs typeface="Gill Sans MT"/>
              </a:rPr>
              <a:t>S3…</a:t>
            </a:r>
            <a:endParaRPr sz="3360">
              <a:latin typeface="+mj-lt"/>
              <a:cs typeface="Gill Sans MT"/>
            </a:endParaRPr>
          </a:p>
          <a:p>
            <a:pPr marL="289560" indent="-274320">
              <a:spcBef>
                <a:spcPts val="780"/>
              </a:spcBef>
              <a:buFont typeface="Arial"/>
              <a:buChar char="•"/>
              <a:tabLst>
                <a:tab pos="289560" algn="l"/>
              </a:tabLst>
            </a:pPr>
            <a:r>
              <a:rPr sz="3360" spc="-48" dirty="0">
                <a:latin typeface="+mj-lt"/>
                <a:cs typeface="Gill Sans MT"/>
              </a:rPr>
              <a:t>Build</a:t>
            </a:r>
            <a:r>
              <a:rPr sz="3360" spc="-126" dirty="0">
                <a:latin typeface="+mj-lt"/>
                <a:cs typeface="Gill Sans MT"/>
              </a:rPr>
              <a:t> </a:t>
            </a:r>
            <a:r>
              <a:rPr sz="3360" spc="-72" dirty="0">
                <a:latin typeface="+mj-lt"/>
                <a:cs typeface="Gill Sans MT"/>
              </a:rPr>
              <a:t>instructions</a:t>
            </a:r>
            <a:r>
              <a:rPr sz="3360" spc="-126" dirty="0">
                <a:latin typeface="+mj-lt"/>
                <a:cs typeface="Gill Sans MT"/>
              </a:rPr>
              <a:t> </a:t>
            </a:r>
            <a:r>
              <a:rPr sz="3360" dirty="0">
                <a:latin typeface="+mj-lt"/>
                <a:cs typeface="Gill Sans MT"/>
              </a:rPr>
              <a:t>can</a:t>
            </a:r>
            <a:r>
              <a:rPr sz="3360" spc="-114" dirty="0">
                <a:latin typeface="+mj-lt"/>
                <a:cs typeface="Gill Sans MT"/>
              </a:rPr>
              <a:t> </a:t>
            </a:r>
            <a:r>
              <a:rPr sz="3360" dirty="0">
                <a:latin typeface="+mj-lt"/>
                <a:cs typeface="Gill Sans MT"/>
              </a:rPr>
              <a:t>be</a:t>
            </a:r>
            <a:r>
              <a:rPr sz="3360" spc="-126" dirty="0">
                <a:latin typeface="+mj-lt"/>
                <a:cs typeface="Gill Sans MT"/>
              </a:rPr>
              <a:t> </a:t>
            </a:r>
            <a:r>
              <a:rPr sz="3360" spc="-12" dirty="0">
                <a:latin typeface="+mj-lt"/>
                <a:cs typeface="Gill Sans MT"/>
              </a:rPr>
              <a:t>defined</a:t>
            </a:r>
            <a:r>
              <a:rPr sz="3360" spc="-120" dirty="0">
                <a:latin typeface="+mj-lt"/>
                <a:cs typeface="Gill Sans MT"/>
              </a:rPr>
              <a:t> </a:t>
            </a:r>
            <a:r>
              <a:rPr sz="3360" dirty="0">
                <a:latin typeface="+mj-lt"/>
                <a:cs typeface="Gill Sans MT"/>
              </a:rPr>
              <a:t>in</a:t>
            </a:r>
            <a:r>
              <a:rPr sz="3360" spc="-120" dirty="0">
                <a:latin typeface="+mj-lt"/>
                <a:cs typeface="Gill Sans MT"/>
              </a:rPr>
              <a:t> </a:t>
            </a:r>
            <a:r>
              <a:rPr sz="3360" dirty="0">
                <a:latin typeface="+mj-lt"/>
                <a:cs typeface="Gill Sans MT"/>
              </a:rPr>
              <a:t>code</a:t>
            </a:r>
            <a:r>
              <a:rPr sz="3360" spc="-126" dirty="0">
                <a:latin typeface="+mj-lt"/>
                <a:cs typeface="Gill Sans MT"/>
              </a:rPr>
              <a:t> </a:t>
            </a:r>
            <a:r>
              <a:rPr sz="3360" spc="-42" dirty="0">
                <a:latin typeface="+mj-lt"/>
                <a:cs typeface="Gill Sans MT"/>
              </a:rPr>
              <a:t>(buildspec.yml</a:t>
            </a:r>
            <a:r>
              <a:rPr sz="3360" spc="-126" dirty="0">
                <a:latin typeface="+mj-lt"/>
                <a:cs typeface="Gill Sans MT"/>
              </a:rPr>
              <a:t> </a:t>
            </a:r>
            <a:r>
              <a:rPr sz="3360" spc="-12" dirty="0">
                <a:latin typeface="+mj-lt"/>
                <a:cs typeface="Gill Sans MT"/>
              </a:rPr>
              <a:t>file)</a:t>
            </a:r>
            <a:endParaRPr sz="3360">
              <a:latin typeface="+mj-lt"/>
              <a:cs typeface="Gill Sans MT"/>
            </a:endParaRPr>
          </a:p>
          <a:p>
            <a:pPr marL="289560" indent="-274320">
              <a:spcBef>
                <a:spcPts val="894"/>
              </a:spcBef>
              <a:buFont typeface="Arial"/>
              <a:buChar char="•"/>
              <a:tabLst>
                <a:tab pos="289560" algn="l"/>
              </a:tabLst>
            </a:pPr>
            <a:r>
              <a:rPr sz="3360" spc="-12" dirty="0">
                <a:latin typeface="+mj-lt"/>
                <a:cs typeface="Gill Sans MT"/>
              </a:rPr>
              <a:t>Output</a:t>
            </a:r>
            <a:r>
              <a:rPr sz="3360" spc="-222" dirty="0">
                <a:latin typeface="+mj-lt"/>
                <a:cs typeface="Gill Sans MT"/>
              </a:rPr>
              <a:t> </a:t>
            </a:r>
            <a:r>
              <a:rPr sz="3360" spc="-12" dirty="0">
                <a:latin typeface="+mj-lt"/>
                <a:cs typeface="Gill Sans MT"/>
              </a:rPr>
              <a:t>logs</a:t>
            </a:r>
            <a:r>
              <a:rPr sz="3360" spc="-222" dirty="0">
                <a:latin typeface="+mj-lt"/>
                <a:cs typeface="Gill Sans MT"/>
              </a:rPr>
              <a:t> </a:t>
            </a:r>
            <a:r>
              <a:rPr sz="3360" spc="-72" dirty="0">
                <a:latin typeface="+mj-lt"/>
                <a:cs typeface="Gill Sans MT"/>
              </a:rPr>
              <a:t>to</a:t>
            </a:r>
            <a:r>
              <a:rPr sz="3360" spc="-216" dirty="0">
                <a:latin typeface="+mj-lt"/>
                <a:cs typeface="Gill Sans MT"/>
              </a:rPr>
              <a:t> </a:t>
            </a:r>
            <a:r>
              <a:rPr sz="3360" dirty="0">
                <a:latin typeface="+mj-lt"/>
                <a:cs typeface="Gill Sans MT"/>
              </a:rPr>
              <a:t>Amazon</a:t>
            </a:r>
            <a:r>
              <a:rPr sz="3360" spc="-150" dirty="0">
                <a:latin typeface="+mj-lt"/>
                <a:cs typeface="Gill Sans MT"/>
              </a:rPr>
              <a:t> </a:t>
            </a:r>
            <a:r>
              <a:rPr sz="3360" dirty="0">
                <a:latin typeface="+mj-lt"/>
                <a:cs typeface="Gill Sans MT"/>
              </a:rPr>
              <a:t>S3</a:t>
            </a:r>
            <a:r>
              <a:rPr sz="3360" spc="-132" dirty="0">
                <a:latin typeface="+mj-lt"/>
                <a:cs typeface="Gill Sans MT"/>
              </a:rPr>
              <a:t> </a:t>
            </a:r>
            <a:r>
              <a:rPr sz="3360" spc="-48" dirty="0">
                <a:latin typeface="+mj-lt"/>
                <a:cs typeface="Gill Sans MT"/>
              </a:rPr>
              <a:t>&amp;</a:t>
            </a:r>
            <a:r>
              <a:rPr sz="3360" spc="-204" dirty="0">
                <a:latin typeface="+mj-lt"/>
                <a:cs typeface="Gill Sans MT"/>
              </a:rPr>
              <a:t> </a:t>
            </a:r>
            <a:r>
              <a:rPr sz="3360" dirty="0">
                <a:latin typeface="+mj-lt"/>
                <a:cs typeface="Gill Sans MT"/>
              </a:rPr>
              <a:t>AWS</a:t>
            </a:r>
            <a:r>
              <a:rPr sz="3360" spc="-126" dirty="0">
                <a:latin typeface="+mj-lt"/>
                <a:cs typeface="Gill Sans MT"/>
              </a:rPr>
              <a:t> </a:t>
            </a:r>
            <a:r>
              <a:rPr sz="3360" spc="-60" dirty="0">
                <a:latin typeface="+mj-lt"/>
                <a:cs typeface="Gill Sans MT"/>
              </a:rPr>
              <a:t>CloudWatch</a:t>
            </a:r>
            <a:r>
              <a:rPr sz="3360" spc="-132" dirty="0">
                <a:latin typeface="+mj-lt"/>
                <a:cs typeface="Gill Sans MT"/>
              </a:rPr>
              <a:t> </a:t>
            </a:r>
            <a:r>
              <a:rPr sz="3360" spc="-24" dirty="0">
                <a:latin typeface="+mj-lt"/>
                <a:cs typeface="Gill Sans MT"/>
              </a:rPr>
              <a:t>Logs</a:t>
            </a:r>
            <a:endParaRPr sz="3360">
              <a:latin typeface="+mj-lt"/>
              <a:cs typeface="Gill Sans MT"/>
            </a:endParaRPr>
          </a:p>
          <a:p>
            <a:pPr marL="289560" indent="-274320">
              <a:spcBef>
                <a:spcPts val="774"/>
              </a:spcBef>
              <a:buFont typeface="Arial"/>
              <a:buChar char="•"/>
              <a:tabLst>
                <a:tab pos="289560" algn="l"/>
              </a:tabLst>
            </a:pPr>
            <a:r>
              <a:rPr sz="3360" spc="-66" dirty="0">
                <a:latin typeface="+mj-lt"/>
                <a:cs typeface="Gill Sans MT"/>
              </a:rPr>
              <a:t>Metrics</a:t>
            </a:r>
            <a:r>
              <a:rPr sz="3360" spc="-126" dirty="0">
                <a:latin typeface="+mj-lt"/>
                <a:cs typeface="Gill Sans MT"/>
              </a:rPr>
              <a:t> </a:t>
            </a:r>
            <a:r>
              <a:rPr sz="3360" dirty="0">
                <a:latin typeface="+mj-lt"/>
                <a:cs typeface="Gill Sans MT"/>
              </a:rPr>
              <a:t>to</a:t>
            </a:r>
            <a:r>
              <a:rPr sz="3360" spc="-126" dirty="0">
                <a:latin typeface="+mj-lt"/>
                <a:cs typeface="Gill Sans MT"/>
              </a:rPr>
              <a:t> </a:t>
            </a:r>
            <a:r>
              <a:rPr sz="3360" spc="-66" dirty="0">
                <a:latin typeface="+mj-lt"/>
                <a:cs typeface="Gill Sans MT"/>
              </a:rPr>
              <a:t>monitor</a:t>
            </a:r>
            <a:r>
              <a:rPr sz="3360" spc="-114" dirty="0">
                <a:latin typeface="+mj-lt"/>
                <a:cs typeface="Gill Sans MT"/>
              </a:rPr>
              <a:t> </a:t>
            </a:r>
            <a:r>
              <a:rPr sz="3360" spc="-48" dirty="0">
                <a:latin typeface="+mj-lt"/>
                <a:cs typeface="Gill Sans MT"/>
              </a:rPr>
              <a:t>CodeBuild</a:t>
            </a:r>
            <a:r>
              <a:rPr sz="3360" spc="-126" dirty="0">
                <a:latin typeface="+mj-lt"/>
                <a:cs typeface="Gill Sans MT"/>
              </a:rPr>
              <a:t> </a:t>
            </a:r>
            <a:r>
              <a:rPr sz="3360" spc="-12" dirty="0">
                <a:latin typeface="+mj-lt"/>
                <a:cs typeface="Gill Sans MT"/>
              </a:rPr>
              <a:t>statistics</a:t>
            </a:r>
            <a:endParaRPr sz="3360">
              <a:latin typeface="+mj-lt"/>
              <a:cs typeface="Gill Sans MT"/>
            </a:endParaRPr>
          </a:p>
          <a:p>
            <a:pPr marL="289560" indent="-274320">
              <a:spcBef>
                <a:spcPts val="750"/>
              </a:spcBef>
              <a:buFont typeface="Arial"/>
              <a:buChar char="•"/>
              <a:tabLst>
                <a:tab pos="289560" algn="l"/>
              </a:tabLst>
            </a:pPr>
            <a:r>
              <a:rPr sz="3360" dirty="0">
                <a:latin typeface="+mj-lt"/>
                <a:cs typeface="Gill Sans MT"/>
              </a:rPr>
              <a:t>Use</a:t>
            </a:r>
            <a:r>
              <a:rPr sz="3360" spc="-162" dirty="0">
                <a:latin typeface="+mj-lt"/>
                <a:cs typeface="Gill Sans MT"/>
              </a:rPr>
              <a:t> </a:t>
            </a:r>
            <a:r>
              <a:rPr sz="3360" spc="-60" dirty="0">
                <a:latin typeface="+mj-lt"/>
                <a:cs typeface="Gill Sans MT"/>
              </a:rPr>
              <a:t>CloudWatch</a:t>
            </a:r>
            <a:r>
              <a:rPr sz="3360" spc="-150" dirty="0">
                <a:latin typeface="+mj-lt"/>
                <a:cs typeface="Gill Sans MT"/>
              </a:rPr>
              <a:t> </a:t>
            </a:r>
            <a:r>
              <a:rPr sz="3360" spc="-36" dirty="0">
                <a:latin typeface="+mj-lt"/>
                <a:cs typeface="Gill Sans MT"/>
              </a:rPr>
              <a:t>Events</a:t>
            </a:r>
            <a:r>
              <a:rPr sz="3360" spc="-162" dirty="0">
                <a:latin typeface="+mj-lt"/>
                <a:cs typeface="Gill Sans MT"/>
              </a:rPr>
              <a:t> </a:t>
            </a:r>
            <a:r>
              <a:rPr sz="3360" dirty="0">
                <a:latin typeface="+mj-lt"/>
                <a:cs typeface="Gill Sans MT"/>
              </a:rPr>
              <a:t>to</a:t>
            </a:r>
            <a:r>
              <a:rPr sz="3360" spc="-156" dirty="0">
                <a:latin typeface="+mj-lt"/>
                <a:cs typeface="Gill Sans MT"/>
              </a:rPr>
              <a:t> </a:t>
            </a:r>
            <a:r>
              <a:rPr sz="3360" spc="-30" dirty="0">
                <a:latin typeface="+mj-lt"/>
                <a:cs typeface="Gill Sans MT"/>
              </a:rPr>
              <a:t>detect</a:t>
            </a:r>
            <a:r>
              <a:rPr sz="3360" spc="-156" dirty="0">
                <a:latin typeface="+mj-lt"/>
                <a:cs typeface="Gill Sans MT"/>
              </a:rPr>
              <a:t> </a:t>
            </a:r>
            <a:r>
              <a:rPr sz="3360" spc="-12" dirty="0">
                <a:latin typeface="+mj-lt"/>
                <a:cs typeface="Gill Sans MT"/>
              </a:rPr>
              <a:t>failed</a:t>
            </a:r>
            <a:r>
              <a:rPr sz="3360" spc="-162" dirty="0">
                <a:latin typeface="+mj-lt"/>
                <a:cs typeface="Gill Sans MT"/>
              </a:rPr>
              <a:t> </a:t>
            </a:r>
            <a:r>
              <a:rPr sz="3360" spc="-36" dirty="0">
                <a:latin typeface="+mj-lt"/>
                <a:cs typeface="Gill Sans MT"/>
              </a:rPr>
              <a:t>builds</a:t>
            </a:r>
            <a:r>
              <a:rPr sz="3360" spc="-162" dirty="0">
                <a:latin typeface="+mj-lt"/>
                <a:cs typeface="Gill Sans MT"/>
              </a:rPr>
              <a:t> </a:t>
            </a:r>
            <a:r>
              <a:rPr sz="3360" dirty="0">
                <a:latin typeface="+mj-lt"/>
                <a:cs typeface="Gill Sans MT"/>
              </a:rPr>
              <a:t>and</a:t>
            </a:r>
            <a:r>
              <a:rPr sz="3360" spc="-150" dirty="0">
                <a:latin typeface="+mj-lt"/>
                <a:cs typeface="Gill Sans MT"/>
              </a:rPr>
              <a:t> </a:t>
            </a:r>
            <a:r>
              <a:rPr sz="3360" spc="-72" dirty="0">
                <a:latin typeface="+mj-lt"/>
                <a:cs typeface="Gill Sans MT"/>
              </a:rPr>
              <a:t>trigger</a:t>
            </a:r>
            <a:r>
              <a:rPr sz="3360" spc="-156" dirty="0">
                <a:latin typeface="+mj-lt"/>
                <a:cs typeface="Gill Sans MT"/>
              </a:rPr>
              <a:t> </a:t>
            </a:r>
            <a:r>
              <a:rPr sz="3360" spc="-42" dirty="0">
                <a:latin typeface="+mj-lt"/>
                <a:cs typeface="Gill Sans MT"/>
              </a:rPr>
              <a:t>notifications</a:t>
            </a:r>
            <a:endParaRPr sz="3360">
              <a:latin typeface="+mj-lt"/>
              <a:cs typeface="Gill Sans MT"/>
            </a:endParaRPr>
          </a:p>
          <a:p>
            <a:pPr marL="289560" indent="-274320">
              <a:spcBef>
                <a:spcPts val="780"/>
              </a:spcBef>
              <a:buFont typeface="Arial"/>
              <a:buChar char="•"/>
              <a:tabLst>
                <a:tab pos="289560" algn="l"/>
              </a:tabLst>
            </a:pPr>
            <a:r>
              <a:rPr sz="3360" dirty="0">
                <a:latin typeface="+mj-lt"/>
                <a:cs typeface="Gill Sans MT"/>
              </a:rPr>
              <a:t>Use</a:t>
            </a:r>
            <a:r>
              <a:rPr sz="3360" spc="-234" dirty="0">
                <a:latin typeface="+mj-lt"/>
                <a:cs typeface="Gill Sans MT"/>
              </a:rPr>
              <a:t> </a:t>
            </a:r>
            <a:r>
              <a:rPr sz="3360" spc="-84" dirty="0">
                <a:latin typeface="+mj-lt"/>
                <a:cs typeface="Gill Sans MT"/>
              </a:rPr>
              <a:t>CloudWatch</a:t>
            </a:r>
            <a:r>
              <a:rPr sz="3360" spc="-204" dirty="0">
                <a:latin typeface="+mj-lt"/>
                <a:cs typeface="Gill Sans MT"/>
              </a:rPr>
              <a:t> </a:t>
            </a:r>
            <a:r>
              <a:rPr sz="3360" spc="-30" dirty="0">
                <a:latin typeface="+mj-lt"/>
                <a:cs typeface="Gill Sans MT"/>
              </a:rPr>
              <a:t>Alarms</a:t>
            </a:r>
            <a:r>
              <a:rPr sz="3360" spc="-204" dirty="0">
                <a:latin typeface="+mj-lt"/>
                <a:cs typeface="Gill Sans MT"/>
              </a:rPr>
              <a:t> </a:t>
            </a:r>
            <a:r>
              <a:rPr sz="3360" dirty="0">
                <a:latin typeface="+mj-lt"/>
                <a:cs typeface="Gill Sans MT"/>
              </a:rPr>
              <a:t>to</a:t>
            </a:r>
            <a:r>
              <a:rPr sz="3360" spc="-168" dirty="0">
                <a:latin typeface="+mj-lt"/>
                <a:cs typeface="Gill Sans MT"/>
              </a:rPr>
              <a:t> </a:t>
            </a:r>
            <a:r>
              <a:rPr sz="3360" spc="-42" dirty="0">
                <a:latin typeface="+mj-lt"/>
                <a:cs typeface="Gill Sans MT"/>
              </a:rPr>
              <a:t>notify</a:t>
            </a:r>
            <a:r>
              <a:rPr sz="3360" spc="-120" dirty="0">
                <a:latin typeface="+mj-lt"/>
                <a:cs typeface="Gill Sans MT"/>
              </a:rPr>
              <a:t> </a:t>
            </a:r>
            <a:r>
              <a:rPr sz="3360" dirty="0">
                <a:latin typeface="+mj-lt"/>
                <a:cs typeface="Gill Sans MT"/>
              </a:rPr>
              <a:t>if</a:t>
            </a:r>
            <a:r>
              <a:rPr sz="3360" spc="-120" dirty="0">
                <a:latin typeface="+mj-lt"/>
                <a:cs typeface="Gill Sans MT"/>
              </a:rPr>
              <a:t> </a:t>
            </a:r>
            <a:r>
              <a:rPr sz="3360" dirty="0">
                <a:latin typeface="+mj-lt"/>
                <a:cs typeface="Gill Sans MT"/>
              </a:rPr>
              <a:t>you</a:t>
            </a:r>
            <a:r>
              <a:rPr sz="3360" spc="-108" dirty="0">
                <a:latin typeface="+mj-lt"/>
                <a:cs typeface="Gill Sans MT"/>
              </a:rPr>
              <a:t> </a:t>
            </a:r>
            <a:r>
              <a:rPr sz="3360" spc="-12" dirty="0">
                <a:latin typeface="+mj-lt"/>
                <a:cs typeface="Gill Sans MT"/>
              </a:rPr>
              <a:t>need</a:t>
            </a:r>
            <a:r>
              <a:rPr sz="3360" spc="-348" dirty="0">
                <a:latin typeface="+mj-lt"/>
                <a:cs typeface="Gill Sans MT"/>
              </a:rPr>
              <a:t> </a:t>
            </a:r>
            <a:r>
              <a:rPr sz="3360" spc="-96" dirty="0">
                <a:latin typeface="+mj-lt"/>
                <a:cs typeface="Gill Sans MT"/>
              </a:rPr>
              <a:t>“thresholds”</a:t>
            </a:r>
            <a:r>
              <a:rPr sz="3360" spc="-270" dirty="0">
                <a:latin typeface="+mj-lt"/>
                <a:cs typeface="Gill Sans MT"/>
              </a:rPr>
              <a:t> </a:t>
            </a:r>
            <a:r>
              <a:rPr sz="3360" spc="-54" dirty="0">
                <a:latin typeface="+mj-lt"/>
                <a:cs typeface="Gill Sans MT"/>
              </a:rPr>
              <a:t>for</a:t>
            </a:r>
            <a:r>
              <a:rPr sz="3360" spc="-114" dirty="0">
                <a:latin typeface="+mj-lt"/>
                <a:cs typeface="Gill Sans MT"/>
              </a:rPr>
              <a:t> </a:t>
            </a:r>
            <a:r>
              <a:rPr sz="3360" spc="-12" dirty="0">
                <a:latin typeface="+mj-lt"/>
                <a:cs typeface="Gill Sans MT"/>
              </a:rPr>
              <a:t>failures</a:t>
            </a:r>
            <a:endParaRPr sz="3360">
              <a:latin typeface="+mj-lt"/>
              <a:cs typeface="Gill Sans MT"/>
            </a:endParaRPr>
          </a:p>
          <a:p>
            <a:pPr marL="289560" indent="-274320">
              <a:spcBef>
                <a:spcPts val="894"/>
              </a:spcBef>
              <a:buFont typeface="Arial"/>
              <a:buChar char="•"/>
              <a:tabLst>
                <a:tab pos="289560" algn="l"/>
              </a:tabLst>
            </a:pPr>
            <a:r>
              <a:rPr sz="3360" spc="-60" dirty="0">
                <a:latin typeface="+mj-lt"/>
                <a:cs typeface="Gill Sans MT"/>
              </a:rPr>
              <a:t>CloudWatch</a:t>
            </a:r>
            <a:r>
              <a:rPr sz="3360" spc="-162" dirty="0">
                <a:latin typeface="+mj-lt"/>
                <a:cs typeface="Gill Sans MT"/>
              </a:rPr>
              <a:t> </a:t>
            </a:r>
            <a:r>
              <a:rPr sz="3360" spc="-36" dirty="0">
                <a:latin typeface="+mj-lt"/>
                <a:cs typeface="Gill Sans MT"/>
              </a:rPr>
              <a:t>Events</a:t>
            </a:r>
            <a:r>
              <a:rPr sz="3360" spc="-114" dirty="0">
                <a:latin typeface="+mj-lt"/>
                <a:cs typeface="Gill Sans MT"/>
              </a:rPr>
              <a:t> </a:t>
            </a:r>
            <a:r>
              <a:rPr sz="3360" dirty="0">
                <a:latin typeface="+mj-lt"/>
                <a:cs typeface="Gill Sans MT"/>
              </a:rPr>
              <a:t>/</a:t>
            </a:r>
            <a:r>
              <a:rPr sz="3360" spc="-234" dirty="0">
                <a:latin typeface="+mj-lt"/>
                <a:cs typeface="Gill Sans MT"/>
              </a:rPr>
              <a:t> </a:t>
            </a:r>
            <a:r>
              <a:rPr sz="3360" dirty="0">
                <a:latin typeface="+mj-lt"/>
                <a:cs typeface="Gill Sans MT"/>
              </a:rPr>
              <a:t>AWS</a:t>
            </a:r>
            <a:r>
              <a:rPr sz="3360" spc="-114" dirty="0">
                <a:latin typeface="+mj-lt"/>
                <a:cs typeface="Gill Sans MT"/>
              </a:rPr>
              <a:t> </a:t>
            </a:r>
            <a:r>
              <a:rPr sz="3360" dirty="0">
                <a:latin typeface="+mj-lt"/>
                <a:cs typeface="Gill Sans MT"/>
              </a:rPr>
              <a:t>Lambda</a:t>
            </a:r>
            <a:r>
              <a:rPr sz="3360" spc="-102" dirty="0">
                <a:latin typeface="+mj-lt"/>
                <a:cs typeface="Gill Sans MT"/>
              </a:rPr>
              <a:t> </a:t>
            </a:r>
            <a:r>
              <a:rPr sz="3360" dirty="0">
                <a:latin typeface="+mj-lt"/>
                <a:cs typeface="Gill Sans MT"/>
              </a:rPr>
              <a:t>as</a:t>
            </a:r>
            <a:r>
              <a:rPr sz="3360" spc="-114" dirty="0">
                <a:latin typeface="+mj-lt"/>
                <a:cs typeface="Gill Sans MT"/>
              </a:rPr>
              <a:t> </a:t>
            </a:r>
            <a:r>
              <a:rPr sz="3360" dirty="0">
                <a:latin typeface="+mj-lt"/>
                <a:cs typeface="Gill Sans MT"/>
              </a:rPr>
              <a:t>a</a:t>
            </a:r>
            <a:r>
              <a:rPr sz="3360" spc="-108" dirty="0">
                <a:latin typeface="+mj-lt"/>
                <a:cs typeface="Gill Sans MT"/>
              </a:rPr>
              <a:t> </a:t>
            </a:r>
            <a:r>
              <a:rPr sz="3360" spc="-24" dirty="0">
                <a:latin typeface="+mj-lt"/>
                <a:cs typeface="Gill Sans MT"/>
              </a:rPr>
              <a:t>Glue</a:t>
            </a:r>
            <a:endParaRPr sz="3360">
              <a:latin typeface="+mj-lt"/>
              <a:cs typeface="Gill Sans MT"/>
            </a:endParaRPr>
          </a:p>
          <a:p>
            <a:pPr marL="289560" indent="-274320">
              <a:spcBef>
                <a:spcPts val="744"/>
              </a:spcBef>
              <a:buFont typeface="Arial"/>
              <a:buChar char="•"/>
              <a:tabLst>
                <a:tab pos="289560" algn="l"/>
              </a:tabLst>
            </a:pPr>
            <a:r>
              <a:rPr sz="3360" dirty="0">
                <a:latin typeface="+mj-lt"/>
                <a:cs typeface="Gill Sans MT"/>
              </a:rPr>
              <a:t>SNS</a:t>
            </a:r>
            <a:r>
              <a:rPr sz="3360" spc="12" dirty="0">
                <a:latin typeface="+mj-lt"/>
                <a:cs typeface="Gill Sans MT"/>
              </a:rPr>
              <a:t> </a:t>
            </a:r>
            <a:r>
              <a:rPr sz="3360" spc="-12" dirty="0">
                <a:latin typeface="+mj-lt"/>
                <a:cs typeface="Gill Sans MT"/>
              </a:rPr>
              <a:t>notifications</a:t>
            </a:r>
            <a:endParaRPr sz="3360">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cs typeface="Gill Sans MT"/>
              </a:rPr>
              <a:t>We</a:t>
            </a:r>
            <a:r>
              <a:rPr sz="3360" spc="-168" dirty="0">
                <a:cs typeface="Gill Sans MT"/>
              </a:rPr>
              <a:t> </a:t>
            </a:r>
            <a:r>
              <a:rPr sz="3360" dirty="0">
                <a:cs typeface="Gill Sans MT"/>
              </a:rPr>
              <a:t>want</a:t>
            </a:r>
            <a:r>
              <a:rPr sz="3360" spc="-180" dirty="0">
                <a:cs typeface="Gill Sans MT"/>
              </a:rPr>
              <a:t> </a:t>
            </a:r>
            <a:r>
              <a:rPr sz="3360" dirty="0">
                <a:cs typeface="Gill Sans MT"/>
              </a:rPr>
              <a:t>to</a:t>
            </a:r>
            <a:r>
              <a:rPr sz="3360" spc="-174" dirty="0">
                <a:cs typeface="Gill Sans MT"/>
              </a:rPr>
              <a:t> </a:t>
            </a:r>
            <a:r>
              <a:rPr sz="3360" spc="-24" dirty="0">
                <a:cs typeface="Gill Sans MT"/>
              </a:rPr>
              <a:t>deploy</a:t>
            </a:r>
            <a:r>
              <a:rPr sz="3360" spc="-174" dirty="0">
                <a:cs typeface="Gill Sans MT"/>
              </a:rPr>
              <a:t> </a:t>
            </a:r>
            <a:r>
              <a:rPr sz="3360" spc="-30" dirty="0">
                <a:cs typeface="Gill Sans MT"/>
              </a:rPr>
              <a:t>our </a:t>
            </a:r>
            <a:r>
              <a:rPr sz="3360" spc="-42" dirty="0">
                <a:cs typeface="Gill Sans MT"/>
              </a:rPr>
              <a:t>application</a:t>
            </a:r>
            <a:r>
              <a:rPr sz="3360" spc="-120" dirty="0">
                <a:cs typeface="Gill Sans MT"/>
              </a:rPr>
              <a:t> </a:t>
            </a:r>
            <a:r>
              <a:rPr sz="3360" spc="-60" dirty="0">
                <a:cs typeface="Gill Sans MT"/>
              </a:rPr>
              <a:t>automatically</a:t>
            </a:r>
            <a:r>
              <a:rPr sz="3360" spc="-120" dirty="0">
                <a:cs typeface="Gill Sans MT"/>
              </a:rPr>
              <a:t> </a:t>
            </a:r>
            <a:r>
              <a:rPr sz="3360" dirty="0">
                <a:cs typeface="Gill Sans MT"/>
              </a:rPr>
              <a:t>to</a:t>
            </a:r>
            <a:r>
              <a:rPr sz="3360" spc="-120" dirty="0">
                <a:cs typeface="Gill Sans MT"/>
              </a:rPr>
              <a:t> </a:t>
            </a:r>
            <a:r>
              <a:rPr sz="3360" spc="-24" dirty="0">
                <a:cs typeface="Gill Sans MT"/>
              </a:rPr>
              <a:t>many </a:t>
            </a:r>
            <a:r>
              <a:rPr sz="3360" dirty="0">
                <a:cs typeface="Gill Sans MT"/>
              </a:rPr>
              <a:t>EC2</a:t>
            </a:r>
            <a:r>
              <a:rPr sz="3360" spc="-156" dirty="0">
                <a:cs typeface="Gill Sans MT"/>
              </a:rPr>
              <a:t> </a:t>
            </a:r>
            <a:r>
              <a:rPr sz="3360" spc="-12" dirty="0">
                <a:cs typeface="Gill Sans MT"/>
              </a:rPr>
              <a:t>instances</a:t>
            </a:r>
            <a:endParaRPr sz="3360">
              <a:cs typeface="Gill Sans MT"/>
            </a:endParaRPr>
          </a:p>
          <a:p>
            <a:pPr marL="289560" marR="71628" indent="-274320">
              <a:lnSpc>
                <a:spcPct val="90200"/>
              </a:lnSpc>
              <a:spcBef>
                <a:spcPts val="1140"/>
              </a:spcBef>
              <a:buFont typeface="Arial"/>
              <a:buChar char="•"/>
              <a:tabLst>
                <a:tab pos="289560" algn="l"/>
              </a:tabLst>
            </a:pPr>
            <a:r>
              <a:rPr sz="3360" spc="-48" dirty="0">
                <a:cs typeface="Gill Sans MT"/>
              </a:rPr>
              <a:t>There</a:t>
            </a:r>
            <a:r>
              <a:rPr sz="3360" spc="-186" dirty="0">
                <a:cs typeface="Gill Sans MT"/>
              </a:rPr>
              <a:t> </a:t>
            </a:r>
            <a:r>
              <a:rPr sz="3360" dirty="0">
                <a:cs typeface="Gill Sans MT"/>
              </a:rPr>
              <a:t>are</a:t>
            </a:r>
            <a:r>
              <a:rPr sz="3360" spc="-186" dirty="0">
                <a:cs typeface="Gill Sans MT"/>
              </a:rPr>
              <a:t> </a:t>
            </a:r>
            <a:r>
              <a:rPr sz="3360" spc="-48" dirty="0">
                <a:cs typeface="Gill Sans MT"/>
              </a:rPr>
              <a:t>several</a:t>
            </a:r>
            <a:r>
              <a:rPr sz="3360" spc="-186" dirty="0">
                <a:cs typeface="Gill Sans MT"/>
              </a:rPr>
              <a:t> </a:t>
            </a:r>
            <a:r>
              <a:rPr sz="3360" spc="-30" dirty="0">
                <a:cs typeface="Gill Sans MT"/>
              </a:rPr>
              <a:t>ways</a:t>
            </a:r>
            <a:r>
              <a:rPr sz="3360" spc="-186" dirty="0">
                <a:cs typeface="Gill Sans MT"/>
              </a:rPr>
              <a:t> </a:t>
            </a:r>
            <a:r>
              <a:rPr sz="3360" dirty="0">
                <a:cs typeface="Gill Sans MT"/>
              </a:rPr>
              <a:t>to</a:t>
            </a:r>
            <a:r>
              <a:rPr sz="3360" spc="-186" dirty="0">
                <a:cs typeface="Gill Sans MT"/>
              </a:rPr>
              <a:t> </a:t>
            </a:r>
            <a:r>
              <a:rPr sz="3360" spc="-12" dirty="0">
                <a:cs typeface="Gill Sans MT"/>
              </a:rPr>
              <a:t>handle </a:t>
            </a:r>
            <a:r>
              <a:rPr sz="3360" spc="-42" dirty="0">
                <a:cs typeface="Gill Sans MT"/>
              </a:rPr>
              <a:t>deployments</a:t>
            </a:r>
            <a:r>
              <a:rPr sz="3360" spc="-132" dirty="0">
                <a:cs typeface="Gill Sans MT"/>
              </a:rPr>
              <a:t> </a:t>
            </a:r>
            <a:r>
              <a:rPr sz="3360" spc="-24" dirty="0">
                <a:cs typeface="Gill Sans MT"/>
              </a:rPr>
              <a:t>using</a:t>
            </a:r>
            <a:r>
              <a:rPr sz="3360" spc="-126" dirty="0">
                <a:cs typeface="Gill Sans MT"/>
              </a:rPr>
              <a:t> </a:t>
            </a:r>
            <a:r>
              <a:rPr sz="3360" dirty="0">
                <a:cs typeface="Gill Sans MT"/>
              </a:rPr>
              <a:t>open</a:t>
            </a:r>
            <a:r>
              <a:rPr sz="3360" spc="-120" dirty="0">
                <a:cs typeface="Gill Sans MT"/>
              </a:rPr>
              <a:t> </a:t>
            </a:r>
            <a:r>
              <a:rPr sz="3360" spc="-12" dirty="0">
                <a:cs typeface="Gill Sans MT"/>
              </a:rPr>
              <a:t>source </a:t>
            </a:r>
            <a:r>
              <a:rPr sz="3360" spc="-48" dirty="0">
                <a:cs typeface="Gill Sans MT"/>
              </a:rPr>
              <a:t>tools</a:t>
            </a:r>
            <a:r>
              <a:rPr sz="3360" spc="-42" dirty="0">
                <a:cs typeface="Gill Sans MT"/>
              </a:rPr>
              <a:t> </a:t>
            </a:r>
            <a:r>
              <a:rPr sz="3360" spc="-84" dirty="0">
                <a:cs typeface="Gill Sans MT"/>
              </a:rPr>
              <a:t>(</a:t>
            </a:r>
            <a:r>
              <a:rPr sz="3360" spc="-90" dirty="0">
                <a:cs typeface="Gill Sans MT"/>
              </a:rPr>
              <a:t>A</a:t>
            </a:r>
            <a:r>
              <a:rPr sz="3360" spc="-84" dirty="0">
                <a:cs typeface="Gill Sans MT"/>
              </a:rPr>
              <a:t>n</a:t>
            </a:r>
            <a:r>
              <a:rPr sz="3360" spc="-96" dirty="0">
                <a:cs typeface="Gill Sans MT"/>
              </a:rPr>
              <a:t>si</a:t>
            </a:r>
            <a:r>
              <a:rPr sz="3360" spc="-144" dirty="0">
                <a:cs typeface="Gill Sans MT"/>
              </a:rPr>
              <a:t>b</a:t>
            </a:r>
            <a:r>
              <a:rPr sz="3360" spc="-96" dirty="0">
                <a:cs typeface="Gill Sans MT"/>
              </a:rPr>
              <a:t>l</a:t>
            </a:r>
            <a:r>
              <a:rPr sz="3360" spc="12" dirty="0">
                <a:cs typeface="Gill Sans MT"/>
              </a:rPr>
              <a:t>e</a:t>
            </a:r>
            <a:r>
              <a:rPr sz="3360" spc="108" dirty="0">
                <a:cs typeface="Gill Sans MT"/>
              </a:rPr>
              <a:t>,</a:t>
            </a:r>
            <a:r>
              <a:rPr sz="3360" spc="-558" dirty="0">
                <a:cs typeface="Gill Sans MT"/>
              </a:rPr>
              <a:t>T</a:t>
            </a:r>
            <a:r>
              <a:rPr sz="3360" spc="-90" dirty="0">
                <a:cs typeface="Gill Sans MT"/>
              </a:rPr>
              <a:t>e</a:t>
            </a:r>
            <a:r>
              <a:rPr sz="3360" dirty="0">
                <a:cs typeface="Gill Sans MT"/>
              </a:rPr>
              <a:t>rr</a:t>
            </a:r>
            <a:r>
              <a:rPr sz="3360" spc="-78" dirty="0">
                <a:cs typeface="Gill Sans MT"/>
              </a:rPr>
              <a:t>a</a:t>
            </a:r>
            <a:r>
              <a:rPr sz="3360" spc="-120" dirty="0">
                <a:cs typeface="Gill Sans MT"/>
              </a:rPr>
              <a:t>f</a:t>
            </a:r>
            <a:r>
              <a:rPr sz="3360" spc="-96" dirty="0">
                <a:cs typeface="Gill Sans MT"/>
              </a:rPr>
              <a:t>o</a:t>
            </a:r>
            <a:r>
              <a:rPr sz="3360" dirty="0">
                <a:cs typeface="Gill Sans MT"/>
              </a:rPr>
              <a:t>r</a:t>
            </a:r>
            <a:r>
              <a:rPr sz="3360" spc="-84" dirty="0">
                <a:cs typeface="Gill Sans MT"/>
              </a:rPr>
              <a:t>m,</a:t>
            </a:r>
            <a:r>
              <a:rPr sz="3360" spc="-264" dirty="0">
                <a:cs typeface="Gill Sans MT"/>
              </a:rPr>
              <a:t> </a:t>
            </a:r>
            <a:r>
              <a:rPr sz="3360" spc="-12" dirty="0">
                <a:cs typeface="Gill Sans MT"/>
              </a:rPr>
              <a:t>Chef, </a:t>
            </a:r>
            <a:r>
              <a:rPr sz="3360" spc="-48" dirty="0">
                <a:cs typeface="Gill Sans MT"/>
              </a:rPr>
              <a:t>Puppet,</a:t>
            </a:r>
            <a:r>
              <a:rPr sz="3360" spc="-198" dirty="0">
                <a:cs typeface="Gill Sans MT"/>
              </a:rPr>
              <a:t> </a:t>
            </a:r>
            <a:r>
              <a:rPr sz="3360" spc="-12" dirty="0">
                <a:cs typeface="Gill Sans MT"/>
              </a:rPr>
              <a:t>etc…)</a:t>
            </a:r>
            <a:endParaRPr sz="3360">
              <a:cs typeface="Gill Sans MT"/>
            </a:endParaRPr>
          </a:p>
          <a:p>
            <a:pPr marL="289560" marR="6096" indent="-274320">
              <a:lnSpc>
                <a:spcPts val="3600"/>
              </a:lnSpc>
              <a:spcBef>
                <a:spcPts val="1260"/>
              </a:spcBef>
              <a:buFont typeface="Arial"/>
              <a:buChar char="•"/>
              <a:tabLst>
                <a:tab pos="289560" algn="l"/>
              </a:tabLst>
            </a:pPr>
            <a:r>
              <a:rPr sz="3360" spc="-66" dirty="0">
                <a:cs typeface="Gill Sans MT"/>
              </a:rPr>
              <a:t>We</a:t>
            </a:r>
            <a:r>
              <a:rPr sz="3360" spc="-132" dirty="0">
                <a:cs typeface="Gill Sans MT"/>
              </a:rPr>
              <a:t> </a:t>
            </a:r>
            <a:r>
              <a:rPr sz="3360" dirty="0">
                <a:cs typeface="Gill Sans MT"/>
              </a:rPr>
              <a:t>can</a:t>
            </a:r>
            <a:r>
              <a:rPr sz="3360" spc="-126" dirty="0">
                <a:cs typeface="Gill Sans MT"/>
              </a:rPr>
              <a:t> </a:t>
            </a:r>
            <a:r>
              <a:rPr sz="3360" dirty="0">
                <a:cs typeface="Gill Sans MT"/>
              </a:rPr>
              <a:t>use</a:t>
            </a:r>
            <a:r>
              <a:rPr sz="3360" spc="-132" dirty="0">
                <a:cs typeface="Gill Sans MT"/>
              </a:rPr>
              <a:t> </a:t>
            </a:r>
            <a:r>
              <a:rPr sz="3360" dirty="0">
                <a:cs typeface="Gill Sans MT"/>
              </a:rPr>
              <a:t>the</a:t>
            </a:r>
            <a:r>
              <a:rPr sz="3360" spc="-132" dirty="0">
                <a:cs typeface="Gill Sans MT"/>
              </a:rPr>
              <a:t> </a:t>
            </a:r>
            <a:r>
              <a:rPr sz="3360" dirty="0">
                <a:cs typeface="Gill Sans MT"/>
              </a:rPr>
              <a:t>managed</a:t>
            </a:r>
            <a:r>
              <a:rPr sz="3360" spc="-126" dirty="0">
                <a:cs typeface="Gill Sans MT"/>
              </a:rPr>
              <a:t> </a:t>
            </a:r>
            <a:r>
              <a:rPr sz="3360" spc="-24" dirty="0">
                <a:cs typeface="Gill Sans MT"/>
              </a:rPr>
              <a:t>Service </a:t>
            </a:r>
            <a:r>
              <a:rPr sz="3360" dirty="0">
                <a:cs typeface="Gill Sans MT"/>
              </a:rPr>
              <a:t>AWS</a:t>
            </a:r>
            <a:r>
              <a:rPr sz="3360" spc="-216" dirty="0">
                <a:cs typeface="Gill Sans MT"/>
              </a:rPr>
              <a:t> </a:t>
            </a:r>
            <a:r>
              <a:rPr sz="3360" spc="-12" dirty="0">
                <a:cs typeface="Gill Sans MT"/>
              </a:rPr>
              <a:t>CodeDeploy</a:t>
            </a:r>
            <a:endParaRPr sz="3360">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cs typeface="Calibri"/>
              </a:rPr>
              <a:t>v1</a:t>
            </a:r>
            <a:endParaRPr sz="2160">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cs typeface="Calibri"/>
              </a:rPr>
              <a:t>v2</a:t>
            </a:r>
            <a:endParaRPr sz="2160">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cs typeface="Calibri"/>
              </a:rPr>
              <a:t>Source</a:t>
            </a:r>
            <a:r>
              <a:rPr sz="2160" spc="-24" dirty="0">
                <a:cs typeface="Calibri"/>
              </a:rPr>
              <a:t> code</a:t>
            </a:r>
            <a:endParaRPr sz="2160">
              <a:cs typeface="Calibri"/>
            </a:endParaRPr>
          </a:p>
          <a:p>
            <a:pPr algn="ctr">
              <a:lnSpc>
                <a:spcPts val="2550"/>
              </a:lnSpc>
            </a:pPr>
            <a:r>
              <a:rPr sz="2160" dirty="0">
                <a:cs typeface="Calibri"/>
              </a:rPr>
              <a:t>+</a:t>
            </a:r>
            <a:endParaRPr sz="2160">
              <a:cs typeface="Calibri"/>
            </a:endParaRPr>
          </a:p>
          <a:p>
            <a:pPr marL="15240" marR="6096" algn="ctr">
              <a:lnSpc>
                <a:spcPct val="102200"/>
              </a:lnSpc>
            </a:pPr>
            <a:r>
              <a:rPr sz="2160" spc="-12" dirty="0">
                <a:cs typeface="Calibri"/>
              </a:rPr>
              <a:t>appspec.yml </a:t>
            </a:r>
            <a:r>
              <a:rPr sz="2160" spc="-24" dirty="0">
                <a:cs typeface="Calibri"/>
              </a:rPr>
              <a:t>file</a:t>
            </a:r>
            <a:endParaRPr sz="2160">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latin typeface="+mn-lt"/>
              </a:rPr>
              <a:t>AWS</a:t>
            </a:r>
            <a:r>
              <a:rPr spc="-252" dirty="0">
                <a:solidFill>
                  <a:schemeClr val="tx1"/>
                </a:solidFill>
                <a:latin typeface="+mn-lt"/>
              </a:rPr>
              <a:t> </a:t>
            </a:r>
            <a:r>
              <a:rPr spc="-48" dirty="0">
                <a:solidFill>
                  <a:schemeClr val="tx1"/>
                </a:solidFill>
                <a:latin typeface="+mn-lt"/>
              </a:rPr>
              <a:t>CodeDeploy</a:t>
            </a:r>
            <a:r>
              <a:rPr spc="-245" dirty="0">
                <a:solidFill>
                  <a:schemeClr val="tx1"/>
                </a:solidFill>
                <a:latin typeface="+mn-lt"/>
              </a:rPr>
              <a:t> </a:t>
            </a:r>
            <a:r>
              <a:rPr dirty="0">
                <a:solidFill>
                  <a:schemeClr val="tx1"/>
                </a:solidFill>
                <a:latin typeface="+mn-lt"/>
              </a:rPr>
              <a:t>–</a:t>
            </a:r>
            <a:r>
              <a:rPr spc="-245" dirty="0">
                <a:solidFill>
                  <a:schemeClr val="tx1"/>
                </a:solidFill>
                <a:latin typeface="+mn-lt"/>
              </a:rPr>
              <a:t> </a:t>
            </a:r>
            <a:r>
              <a:rPr dirty="0">
                <a:solidFill>
                  <a:schemeClr val="tx1"/>
                </a:solidFill>
                <a:latin typeface="+mn-lt"/>
              </a:rPr>
              <a:t>Steps</a:t>
            </a:r>
            <a:r>
              <a:rPr spc="-240" dirty="0">
                <a:solidFill>
                  <a:schemeClr val="tx1"/>
                </a:solidFill>
                <a:latin typeface="+mn-lt"/>
              </a:rPr>
              <a:t> </a:t>
            </a:r>
            <a:r>
              <a:rPr dirty="0">
                <a:solidFill>
                  <a:schemeClr val="tx1"/>
                </a:solidFill>
                <a:latin typeface="+mn-lt"/>
              </a:rPr>
              <a:t>to</a:t>
            </a:r>
            <a:r>
              <a:rPr spc="-240" dirty="0">
                <a:solidFill>
                  <a:schemeClr val="tx1"/>
                </a:solidFill>
                <a:latin typeface="+mn-lt"/>
              </a:rPr>
              <a:t> </a:t>
            </a:r>
            <a:r>
              <a:rPr dirty="0">
                <a:solidFill>
                  <a:schemeClr val="tx1"/>
                </a:solidFill>
                <a:latin typeface="+mn-lt"/>
              </a:rPr>
              <a:t>make</a:t>
            </a:r>
            <a:r>
              <a:rPr spc="-245" dirty="0">
                <a:solidFill>
                  <a:schemeClr val="tx1"/>
                </a:solidFill>
                <a:latin typeface="+mn-lt"/>
              </a:rPr>
              <a:t> </a:t>
            </a:r>
            <a:r>
              <a:rPr spc="-30" dirty="0">
                <a:solidFill>
                  <a:schemeClr val="tx1"/>
                </a:solidFill>
                <a:latin typeface="+mn-lt"/>
              </a:rPr>
              <a:t>it</a:t>
            </a:r>
            <a:r>
              <a:rPr dirty="0">
                <a:solidFill>
                  <a:schemeClr val="tx1"/>
                </a:solidFill>
                <a:latin typeface="+mn-lt"/>
              </a:rPr>
              <a:t>	</a:t>
            </a:r>
            <a:r>
              <a:rPr spc="-137" dirty="0">
                <a:solidFill>
                  <a:schemeClr val="tx1"/>
                </a:solidFill>
                <a:latin typeface="+mn-lt"/>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cs typeface="Gill Sans MT"/>
              </a:rPr>
              <a:t>Each</a:t>
            </a:r>
            <a:r>
              <a:rPr sz="4230" spc="-53" baseline="1182" dirty="0">
                <a:cs typeface="Gill Sans MT"/>
              </a:rPr>
              <a:t> </a:t>
            </a:r>
            <a:r>
              <a:rPr sz="4230" baseline="1182" dirty="0">
                <a:cs typeface="Gill Sans MT"/>
              </a:rPr>
              <a:t>EC2</a:t>
            </a:r>
            <a:r>
              <a:rPr sz="4230" spc="-53" baseline="1182" dirty="0">
                <a:cs typeface="Gill Sans MT"/>
              </a:rPr>
              <a:t> </a:t>
            </a:r>
            <a:r>
              <a:rPr sz="4230" baseline="1182" dirty="0">
                <a:cs typeface="Gill Sans MT"/>
              </a:rPr>
              <a:t>Machine</a:t>
            </a:r>
            <a:r>
              <a:rPr sz="4230" spc="-36" baseline="1182" dirty="0">
                <a:cs typeface="Gill Sans MT"/>
              </a:rPr>
              <a:t> </a:t>
            </a:r>
            <a:r>
              <a:rPr sz="4230" baseline="1182" dirty="0">
                <a:cs typeface="Gill Sans MT"/>
              </a:rPr>
              <a:t>(or</a:t>
            </a:r>
            <a:r>
              <a:rPr sz="4230" spc="-44" baseline="1182" dirty="0">
                <a:cs typeface="Gill Sans MT"/>
              </a:rPr>
              <a:t> </a:t>
            </a:r>
            <a:r>
              <a:rPr sz="4230" baseline="1182" dirty="0">
                <a:cs typeface="Gill Sans MT"/>
              </a:rPr>
              <a:t>On</a:t>
            </a:r>
            <a:r>
              <a:rPr sz="4230" spc="-44" baseline="1182" dirty="0">
                <a:cs typeface="Gill Sans MT"/>
              </a:rPr>
              <a:t> </a:t>
            </a:r>
            <a:r>
              <a:rPr sz="4230" spc="-36" baseline="1182" dirty="0">
                <a:cs typeface="Gill Sans MT"/>
              </a:rPr>
              <a:t>Premise </a:t>
            </a:r>
            <a:r>
              <a:rPr sz="2820" dirty="0">
                <a:cs typeface="Gill Sans MT"/>
              </a:rPr>
              <a:t>machine)</a:t>
            </a:r>
            <a:r>
              <a:rPr sz="2820" spc="-60" dirty="0">
                <a:cs typeface="Gill Sans MT"/>
              </a:rPr>
              <a:t> </a:t>
            </a:r>
            <a:r>
              <a:rPr sz="2820" dirty="0">
                <a:cs typeface="Gill Sans MT"/>
              </a:rPr>
              <a:t>must</a:t>
            </a:r>
            <a:r>
              <a:rPr sz="2820" spc="-60" dirty="0">
                <a:cs typeface="Gill Sans MT"/>
              </a:rPr>
              <a:t> </a:t>
            </a:r>
            <a:r>
              <a:rPr sz="2820" dirty="0">
                <a:cs typeface="Gill Sans MT"/>
              </a:rPr>
              <a:t>be</a:t>
            </a:r>
            <a:r>
              <a:rPr sz="2820" spc="-60" dirty="0">
                <a:cs typeface="Gill Sans MT"/>
              </a:rPr>
              <a:t> </a:t>
            </a:r>
            <a:r>
              <a:rPr sz="2820" dirty="0">
                <a:cs typeface="Gill Sans MT"/>
              </a:rPr>
              <a:t>running</a:t>
            </a:r>
            <a:r>
              <a:rPr sz="2820" spc="-66" dirty="0">
                <a:cs typeface="Gill Sans MT"/>
              </a:rPr>
              <a:t> </a:t>
            </a:r>
            <a:r>
              <a:rPr sz="2820" spc="-30" dirty="0">
                <a:cs typeface="Gill Sans MT"/>
              </a:rPr>
              <a:t>the </a:t>
            </a:r>
            <a:r>
              <a:rPr sz="2820" spc="-12" dirty="0">
                <a:cs typeface="Gill Sans MT"/>
              </a:rPr>
              <a:t>CodeDeploy</a:t>
            </a:r>
            <a:r>
              <a:rPr sz="2820" spc="-156" dirty="0">
                <a:cs typeface="Gill Sans MT"/>
              </a:rPr>
              <a:t> </a:t>
            </a:r>
            <a:r>
              <a:rPr sz="2820" spc="-12" dirty="0">
                <a:cs typeface="Gill Sans MT"/>
              </a:rPr>
              <a:t>Agent</a:t>
            </a:r>
            <a:endParaRPr sz="2820">
              <a:cs typeface="Gill Sans MT"/>
            </a:endParaRPr>
          </a:p>
          <a:p>
            <a:pPr marL="289560" marR="70866" indent="-274320">
              <a:lnSpc>
                <a:spcPct val="69200"/>
              </a:lnSpc>
              <a:spcBef>
                <a:spcPts val="1368"/>
              </a:spcBef>
              <a:buFont typeface="Arial"/>
              <a:buChar char="•"/>
              <a:tabLst>
                <a:tab pos="289560" algn="l"/>
              </a:tabLst>
            </a:pPr>
            <a:r>
              <a:rPr dirty="0">
                <a:cs typeface="Gill Sans MT"/>
              </a:rPr>
              <a:t>The</a:t>
            </a:r>
            <a:r>
              <a:rPr spc="-144" dirty="0">
                <a:cs typeface="Gill Sans MT"/>
              </a:rPr>
              <a:t> </a:t>
            </a:r>
            <a:r>
              <a:rPr dirty="0">
                <a:cs typeface="Gill Sans MT"/>
              </a:rPr>
              <a:t>agent</a:t>
            </a:r>
            <a:r>
              <a:rPr spc="-132" dirty="0">
                <a:cs typeface="Gill Sans MT"/>
              </a:rPr>
              <a:t> </a:t>
            </a:r>
            <a:r>
              <a:rPr spc="-12" dirty="0">
                <a:cs typeface="Gill Sans MT"/>
              </a:rPr>
              <a:t>is</a:t>
            </a:r>
            <a:r>
              <a:rPr spc="-132" dirty="0">
                <a:cs typeface="Gill Sans MT"/>
              </a:rPr>
              <a:t> </a:t>
            </a:r>
            <a:r>
              <a:rPr spc="-66" dirty="0">
                <a:cs typeface="Gill Sans MT"/>
              </a:rPr>
              <a:t>continuously</a:t>
            </a:r>
            <a:r>
              <a:rPr spc="-132" dirty="0">
                <a:cs typeface="Gill Sans MT"/>
              </a:rPr>
              <a:t> </a:t>
            </a:r>
            <a:r>
              <a:rPr spc="-12" dirty="0">
                <a:cs typeface="Gill Sans MT"/>
              </a:rPr>
              <a:t>polling </a:t>
            </a:r>
            <a:r>
              <a:rPr dirty="0">
                <a:cs typeface="Gill Sans MT"/>
              </a:rPr>
              <a:t>AWS</a:t>
            </a:r>
            <a:r>
              <a:rPr spc="-137" dirty="0">
                <a:cs typeface="Gill Sans MT"/>
              </a:rPr>
              <a:t> </a:t>
            </a:r>
            <a:r>
              <a:rPr spc="-36" dirty="0">
                <a:cs typeface="Gill Sans MT"/>
              </a:rPr>
              <a:t>CodeDeploy</a:t>
            </a:r>
            <a:r>
              <a:rPr spc="-132" dirty="0">
                <a:cs typeface="Gill Sans MT"/>
              </a:rPr>
              <a:t> </a:t>
            </a:r>
            <a:r>
              <a:rPr spc="-48" dirty="0">
                <a:cs typeface="Gill Sans MT"/>
              </a:rPr>
              <a:t>for</a:t>
            </a:r>
            <a:r>
              <a:rPr spc="-137" dirty="0">
                <a:cs typeface="Gill Sans MT"/>
              </a:rPr>
              <a:t> </a:t>
            </a:r>
            <a:r>
              <a:rPr spc="-60" dirty="0">
                <a:cs typeface="Gill Sans MT"/>
              </a:rPr>
              <a:t>work</a:t>
            </a:r>
            <a:r>
              <a:rPr spc="-132" dirty="0">
                <a:cs typeface="Gill Sans MT"/>
              </a:rPr>
              <a:t> </a:t>
            </a:r>
            <a:r>
              <a:rPr dirty="0">
                <a:cs typeface="Gill Sans MT"/>
              </a:rPr>
              <a:t>to</a:t>
            </a:r>
            <a:r>
              <a:rPr spc="-132" dirty="0">
                <a:cs typeface="Gill Sans MT"/>
              </a:rPr>
              <a:t> </a:t>
            </a:r>
            <a:r>
              <a:rPr spc="-30" dirty="0">
                <a:cs typeface="Gill Sans MT"/>
              </a:rPr>
              <a:t>do</a:t>
            </a:r>
            <a:endParaRPr>
              <a:cs typeface="Gill Sans MT"/>
            </a:endParaRPr>
          </a:p>
          <a:p>
            <a:pPr marL="289560" indent="-274320">
              <a:lnSpc>
                <a:spcPts val="2940"/>
              </a:lnSpc>
              <a:spcBef>
                <a:spcPts val="144"/>
              </a:spcBef>
              <a:buFont typeface="Arial"/>
              <a:buChar char="•"/>
              <a:tabLst>
                <a:tab pos="289560" algn="l"/>
              </a:tabLst>
            </a:pPr>
            <a:r>
              <a:rPr spc="-30" dirty="0">
                <a:cs typeface="Gill Sans MT"/>
              </a:rPr>
              <a:t>CodeDeploy</a:t>
            </a:r>
            <a:r>
              <a:rPr spc="-144" dirty="0">
                <a:cs typeface="Gill Sans MT"/>
              </a:rPr>
              <a:t> </a:t>
            </a:r>
            <a:r>
              <a:rPr spc="-12" dirty="0">
                <a:cs typeface="Gill Sans MT"/>
              </a:rPr>
              <a:t>sends</a:t>
            </a:r>
            <a:r>
              <a:rPr spc="-144" dirty="0">
                <a:cs typeface="Gill Sans MT"/>
              </a:rPr>
              <a:t> </a:t>
            </a:r>
            <a:r>
              <a:rPr sz="4230" spc="-18" baseline="1182" dirty="0">
                <a:cs typeface="Gill Sans MT"/>
              </a:rPr>
              <a:t>appspec.yml</a:t>
            </a:r>
            <a:endParaRPr sz="4230" baseline="1182">
              <a:cs typeface="Gill Sans MT"/>
            </a:endParaRPr>
          </a:p>
          <a:p>
            <a:pPr marL="289560">
              <a:lnSpc>
                <a:spcPts val="2940"/>
              </a:lnSpc>
            </a:pPr>
            <a:r>
              <a:rPr spc="-12" dirty="0">
                <a:cs typeface="Gill Sans MT"/>
              </a:rPr>
              <a:t>file.</a:t>
            </a:r>
            <a:endParaRPr>
              <a:cs typeface="Gill Sans MT"/>
            </a:endParaRPr>
          </a:p>
          <a:p>
            <a:pPr marL="289560" marR="198882" indent="-274320">
              <a:lnSpc>
                <a:spcPct val="69200"/>
              </a:lnSpc>
              <a:spcBef>
                <a:spcPts val="1212"/>
              </a:spcBef>
              <a:buFont typeface="Arial"/>
              <a:buChar char="•"/>
              <a:tabLst>
                <a:tab pos="289560" algn="l"/>
              </a:tabLst>
            </a:pPr>
            <a:r>
              <a:rPr spc="-42" dirty="0">
                <a:cs typeface="Gill Sans MT"/>
              </a:rPr>
              <a:t>Application</a:t>
            </a:r>
            <a:r>
              <a:rPr spc="-156" dirty="0">
                <a:cs typeface="Gill Sans MT"/>
              </a:rPr>
              <a:t> </a:t>
            </a:r>
            <a:r>
              <a:rPr spc="-12" dirty="0">
                <a:cs typeface="Gill Sans MT"/>
              </a:rPr>
              <a:t>is</a:t>
            </a:r>
            <a:r>
              <a:rPr spc="-156" dirty="0">
                <a:cs typeface="Gill Sans MT"/>
              </a:rPr>
              <a:t> </a:t>
            </a:r>
            <a:r>
              <a:rPr spc="-12" dirty="0">
                <a:cs typeface="Gill Sans MT"/>
              </a:rPr>
              <a:t>pulled</a:t>
            </a:r>
            <a:r>
              <a:rPr spc="-150" dirty="0">
                <a:cs typeface="Gill Sans MT"/>
              </a:rPr>
              <a:t> </a:t>
            </a:r>
            <a:r>
              <a:rPr spc="-30" dirty="0">
                <a:cs typeface="Gill Sans MT"/>
              </a:rPr>
              <a:t>from</a:t>
            </a:r>
            <a:r>
              <a:rPr spc="-156" dirty="0">
                <a:cs typeface="Gill Sans MT"/>
              </a:rPr>
              <a:t> </a:t>
            </a:r>
            <a:r>
              <a:rPr spc="-24" dirty="0">
                <a:cs typeface="Gill Sans MT"/>
              </a:rPr>
              <a:t>GitHub </a:t>
            </a:r>
            <a:r>
              <a:rPr spc="-36" dirty="0">
                <a:cs typeface="Gill Sans MT"/>
              </a:rPr>
              <a:t>or</a:t>
            </a:r>
            <a:r>
              <a:rPr spc="-162" dirty="0">
                <a:cs typeface="Gill Sans MT"/>
              </a:rPr>
              <a:t> </a:t>
            </a:r>
            <a:r>
              <a:rPr spc="-30" dirty="0">
                <a:cs typeface="Gill Sans MT"/>
              </a:rPr>
              <a:t>S3</a:t>
            </a:r>
            <a:endParaRPr>
              <a:cs typeface="Gill Sans MT"/>
            </a:endParaRPr>
          </a:p>
          <a:p>
            <a:pPr marL="289560" marR="900684" indent="-274320">
              <a:lnSpc>
                <a:spcPct val="69200"/>
              </a:lnSpc>
              <a:spcBef>
                <a:spcPts val="1320"/>
              </a:spcBef>
              <a:buFont typeface="Arial"/>
              <a:buChar char="•"/>
              <a:tabLst>
                <a:tab pos="289560" algn="l"/>
              </a:tabLst>
            </a:pPr>
            <a:r>
              <a:rPr dirty="0">
                <a:cs typeface="Gill Sans MT"/>
              </a:rPr>
              <a:t>EC2</a:t>
            </a:r>
            <a:r>
              <a:rPr spc="-132" dirty="0">
                <a:cs typeface="Gill Sans MT"/>
              </a:rPr>
              <a:t> </a:t>
            </a:r>
            <a:r>
              <a:rPr spc="-60" dirty="0">
                <a:cs typeface="Gill Sans MT"/>
              </a:rPr>
              <a:t>will</a:t>
            </a:r>
            <a:r>
              <a:rPr spc="-137" dirty="0">
                <a:cs typeface="Gill Sans MT"/>
              </a:rPr>
              <a:t> </a:t>
            </a:r>
            <a:r>
              <a:rPr dirty="0">
                <a:cs typeface="Gill Sans MT"/>
              </a:rPr>
              <a:t>run</a:t>
            </a:r>
            <a:r>
              <a:rPr spc="-137" dirty="0">
                <a:cs typeface="Gill Sans MT"/>
              </a:rPr>
              <a:t> </a:t>
            </a:r>
            <a:r>
              <a:rPr dirty="0">
                <a:cs typeface="Gill Sans MT"/>
              </a:rPr>
              <a:t>the</a:t>
            </a:r>
            <a:r>
              <a:rPr spc="-126" dirty="0">
                <a:cs typeface="Gill Sans MT"/>
              </a:rPr>
              <a:t> </a:t>
            </a:r>
            <a:r>
              <a:rPr spc="-36" dirty="0">
                <a:cs typeface="Gill Sans MT"/>
              </a:rPr>
              <a:t>deployment </a:t>
            </a:r>
            <a:r>
              <a:rPr spc="-12" dirty="0">
                <a:cs typeface="Gill Sans MT"/>
              </a:rPr>
              <a:t>instructions</a:t>
            </a:r>
            <a:endParaRPr>
              <a:cs typeface="Gill Sans MT"/>
            </a:endParaRPr>
          </a:p>
          <a:p>
            <a:pPr marL="289560" indent="-274320">
              <a:lnSpc>
                <a:spcPts val="2940"/>
              </a:lnSpc>
              <a:spcBef>
                <a:spcPts val="144"/>
              </a:spcBef>
              <a:buFont typeface="Arial"/>
              <a:buChar char="•"/>
              <a:tabLst>
                <a:tab pos="289560" algn="l"/>
              </a:tabLst>
            </a:pPr>
            <a:r>
              <a:rPr spc="-48" dirty="0">
                <a:cs typeface="Gill Sans MT"/>
              </a:rPr>
              <a:t>CodeDeploy</a:t>
            </a:r>
            <a:r>
              <a:rPr spc="-192" dirty="0">
                <a:cs typeface="Gill Sans MT"/>
              </a:rPr>
              <a:t> </a:t>
            </a:r>
            <a:r>
              <a:rPr dirty="0">
                <a:cs typeface="Gill Sans MT"/>
              </a:rPr>
              <a:t>Agent</a:t>
            </a:r>
            <a:r>
              <a:rPr spc="-156" dirty="0">
                <a:cs typeface="Gill Sans MT"/>
              </a:rPr>
              <a:t> </a:t>
            </a:r>
            <a:r>
              <a:rPr spc="-60" dirty="0">
                <a:cs typeface="Gill Sans MT"/>
              </a:rPr>
              <a:t>will</a:t>
            </a:r>
            <a:r>
              <a:rPr spc="-96" dirty="0">
                <a:cs typeface="Gill Sans MT"/>
              </a:rPr>
              <a:t> </a:t>
            </a:r>
            <a:r>
              <a:rPr spc="-24" dirty="0">
                <a:cs typeface="Gill Sans MT"/>
              </a:rPr>
              <a:t>report</a:t>
            </a:r>
            <a:r>
              <a:rPr spc="-84" dirty="0">
                <a:cs typeface="Gill Sans MT"/>
              </a:rPr>
              <a:t> </a:t>
            </a:r>
            <a:r>
              <a:rPr spc="-30" dirty="0">
                <a:cs typeface="Gill Sans MT"/>
              </a:rPr>
              <a:t>of</a:t>
            </a:r>
            <a:endParaRPr>
              <a:cs typeface="Gill Sans MT"/>
            </a:endParaRPr>
          </a:p>
          <a:p>
            <a:pPr marL="289560" marR="162306">
              <a:lnSpc>
                <a:spcPct val="69200"/>
              </a:lnSpc>
              <a:spcBef>
                <a:spcPts val="546"/>
              </a:spcBef>
            </a:pPr>
            <a:r>
              <a:rPr spc="-48" dirty="0">
                <a:cs typeface="Gill Sans MT"/>
              </a:rPr>
              <a:t>success</a:t>
            </a:r>
            <a:r>
              <a:rPr spc="-96" dirty="0">
                <a:cs typeface="Gill Sans MT"/>
              </a:rPr>
              <a:t> </a:t>
            </a:r>
            <a:r>
              <a:rPr dirty="0">
                <a:cs typeface="Gill Sans MT"/>
              </a:rPr>
              <a:t>/</a:t>
            </a:r>
            <a:r>
              <a:rPr spc="-90" dirty="0">
                <a:cs typeface="Gill Sans MT"/>
              </a:rPr>
              <a:t> </a:t>
            </a:r>
            <a:r>
              <a:rPr spc="-48" dirty="0">
                <a:cs typeface="Gill Sans MT"/>
              </a:rPr>
              <a:t>failure</a:t>
            </a:r>
            <a:r>
              <a:rPr spc="-96" dirty="0">
                <a:cs typeface="Gill Sans MT"/>
              </a:rPr>
              <a:t> </a:t>
            </a:r>
            <a:r>
              <a:rPr dirty="0">
                <a:cs typeface="Gill Sans MT"/>
              </a:rPr>
              <a:t>of</a:t>
            </a:r>
            <a:r>
              <a:rPr spc="-96" dirty="0">
                <a:cs typeface="Gill Sans MT"/>
              </a:rPr>
              <a:t> </a:t>
            </a:r>
            <a:r>
              <a:rPr spc="-30" dirty="0">
                <a:cs typeface="Gill Sans MT"/>
              </a:rPr>
              <a:t>deployment</a:t>
            </a:r>
            <a:r>
              <a:rPr spc="-96" dirty="0">
                <a:cs typeface="Gill Sans MT"/>
              </a:rPr>
              <a:t> </a:t>
            </a:r>
            <a:r>
              <a:rPr spc="-30" dirty="0">
                <a:cs typeface="Gill Sans MT"/>
              </a:rPr>
              <a:t>on </a:t>
            </a:r>
            <a:r>
              <a:rPr dirty="0">
                <a:cs typeface="Gill Sans MT"/>
              </a:rPr>
              <a:t>the</a:t>
            </a:r>
            <a:r>
              <a:rPr spc="-132" dirty="0">
                <a:cs typeface="Gill Sans MT"/>
              </a:rPr>
              <a:t> </a:t>
            </a:r>
            <a:r>
              <a:rPr spc="-12" dirty="0">
                <a:cs typeface="Gill Sans MT"/>
              </a:rPr>
              <a:t>instance</a:t>
            </a:r>
            <a:endParaRPr>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cs typeface="Calibri"/>
              </a:rPr>
              <a:t>GitHub</a:t>
            </a:r>
            <a:endParaRPr sz="2160">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cs typeface="Calibri"/>
              </a:rPr>
              <a:t>Amazon</a:t>
            </a:r>
            <a:r>
              <a:rPr sz="2160" spc="-54" dirty="0">
                <a:cs typeface="Calibri"/>
              </a:rPr>
              <a:t> </a:t>
            </a:r>
            <a:r>
              <a:rPr sz="2160" spc="-30" dirty="0">
                <a:cs typeface="Calibri"/>
              </a:rPr>
              <a:t>S3</a:t>
            </a:r>
            <a:endParaRPr sz="2160">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cs typeface="Calibri"/>
              </a:rPr>
              <a:t>2. </a:t>
            </a:r>
            <a:r>
              <a:rPr sz="2160" spc="-12" dirty="0">
                <a:cs typeface="Calibri"/>
              </a:rPr>
              <a:t>Trigger deployment</a:t>
            </a:r>
            <a:endParaRPr sz="2160">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cs typeface="Calibri"/>
              </a:rPr>
              <a:t>1. </a:t>
            </a:r>
            <a:r>
              <a:rPr sz="2160" spc="-24" dirty="0">
                <a:cs typeface="Calibri"/>
              </a:rPr>
              <a:t>push</a:t>
            </a:r>
            <a:endParaRPr sz="2160">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cs typeface="Calibri"/>
              </a:rPr>
              <a:t>3. </a:t>
            </a:r>
            <a:r>
              <a:rPr sz="2160" spc="-24" dirty="0">
                <a:cs typeface="Calibri"/>
              </a:rPr>
              <a:t>poll</a:t>
            </a:r>
            <a:endParaRPr sz="2160">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cs typeface="Calibri"/>
              </a:rPr>
              <a:t>4.</a:t>
            </a:r>
            <a:r>
              <a:rPr sz="2160" spc="-24" dirty="0">
                <a:cs typeface="Calibri"/>
              </a:rPr>
              <a:t> </a:t>
            </a:r>
            <a:r>
              <a:rPr sz="2160" dirty="0">
                <a:cs typeface="Calibri"/>
              </a:rPr>
              <a:t>Download</a:t>
            </a:r>
            <a:r>
              <a:rPr sz="2160" spc="6" dirty="0">
                <a:cs typeface="Calibri"/>
              </a:rPr>
              <a:t> </a:t>
            </a:r>
            <a:r>
              <a:rPr sz="2160" spc="-24" dirty="0">
                <a:cs typeface="Calibri"/>
              </a:rPr>
              <a:t>code</a:t>
            </a:r>
            <a:endParaRPr sz="2160">
              <a:cs typeface="Calibri"/>
            </a:endParaRPr>
          </a:p>
          <a:p>
            <a:pPr marL="15240">
              <a:lnSpc>
                <a:spcPts val="2562"/>
              </a:lnSpc>
            </a:pPr>
            <a:r>
              <a:rPr sz="2160" dirty="0">
                <a:cs typeface="Calibri"/>
              </a:rPr>
              <a:t>+</a:t>
            </a:r>
            <a:r>
              <a:rPr sz="2160" spc="-48" dirty="0">
                <a:cs typeface="Calibri"/>
              </a:rPr>
              <a:t> </a:t>
            </a:r>
            <a:r>
              <a:rPr sz="2160" dirty="0">
                <a:cs typeface="Calibri"/>
              </a:rPr>
              <a:t>appspec.yml</a:t>
            </a:r>
            <a:r>
              <a:rPr sz="2160" spc="-48" dirty="0">
                <a:cs typeface="Calibri"/>
              </a:rPr>
              <a:t> </a:t>
            </a:r>
            <a:r>
              <a:rPr sz="2160" spc="-24" dirty="0">
                <a:cs typeface="Calibri"/>
              </a:rPr>
              <a:t>file</a:t>
            </a:r>
            <a:endParaRPr sz="2160">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cs typeface="Calibri"/>
              </a:rPr>
              <a:t>EC2</a:t>
            </a:r>
            <a:r>
              <a:rPr sz="2160" spc="-24" dirty="0">
                <a:cs typeface="Calibri"/>
              </a:rPr>
              <a:t> </a:t>
            </a:r>
            <a:r>
              <a:rPr sz="2160" dirty="0">
                <a:cs typeface="Calibri"/>
              </a:rPr>
              <a:t>instances</a:t>
            </a:r>
            <a:r>
              <a:rPr sz="2160" spc="-30" dirty="0">
                <a:cs typeface="Calibri"/>
              </a:rPr>
              <a:t> </a:t>
            </a:r>
            <a:r>
              <a:rPr sz="2160" dirty="0">
                <a:cs typeface="Calibri"/>
              </a:rPr>
              <a:t>+</a:t>
            </a:r>
            <a:r>
              <a:rPr sz="2160" spc="-18" dirty="0">
                <a:cs typeface="Calibri"/>
              </a:rPr>
              <a:t> </a:t>
            </a:r>
            <a:r>
              <a:rPr sz="2160" spc="-24" dirty="0">
                <a:cs typeface="Calibri"/>
              </a:rPr>
              <a:t>agent</a:t>
            </a:r>
            <a:endParaRPr sz="2160">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are</a:t>
            </a:r>
            <a:r>
              <a:rPr sz="3360" spc="-132" dirty="0">
                <a:cs typeface="Gill Sans MT"/>
              </a:rPr>
              <a:t> </a:t>
            </a:r>
            <a:r>
              <a:rPr sz="3360" spc="-12" dirty="0">
                <a:cs typeface="Gill Sans MT"/>
              </a:rPr>
              <a:t>grouped</a:t>
            </a:r>
            <a:r>
              <a:rPr sz="3360" spc="-137" dirty="0">
                <a:cs typeface="Gill Sans MT"/>
              </a:rPr>
              <a:t> </a:t>
            </a:r>
            <a:r>
              <a:rPr sz="3360" dirty="0">
                <a:cs typeface="Gill Sans MT"/>
              </a:rPr>
              <a:t>by</a:t>
            </a:r>
            <a:r>
              <a:rPr sz="3360" spc="-137" dirty="0">
                <a:cs typeface="Gill Sans MT"/>
              </a:rPr>
              <a:t> </a:t>
            </a:r>
            <a:r>
              <a:rPr sz="3360" spc="-30" dirty="0">
                <a:cs typeface="Gill Sans MT"/>
              </a:rPr>
              <a:t>deployment</a:t>
            </a:r>
            <a:r>
              <a:rPr sz="3360" spc="-126" dirty="0">
                <a:cs typeface="Gill Sans MT"/>
              </a:rPr>
              <a:t> </a:t>
            </a:r>
            <a:r>
              <a:rPr sz="3360" spc="-12" dirty="0">
                <a:cs typeface="Gill Sans MT"/>
              </a:rPr>
              <a:t>group</a:t>
            </a:r>
            <a:r>
              <a:rPr sz="3360" spc="-132" dirty="0">
                <a:cs typeface="Gill Sans MT"/>
              </a:rPr>
              <a:t> </a:t>
            </a:r>
            <a:r>
              <a:rPr sz="3360" dirty="0">
                <a:cs typeface="Gill Sans MT"/>
              </a:rPr>
              <a:t>(dev</a:t>
            </a:r>
            <a:r>
              <a:rPr sz="3360" spc="-126" dirty="0">
                <a:cs typeface="Gill Sans MT"/>
              </a:rPr>
              <a:t> </a:t>
            </a:r>
            <a:r>
              <a:rPr sz="3360" dirty="0">
                <a:cs typeface="Gill Sans MT"/>
              </a:rPr>
              <a:t>/</a:t>
            </a:r>
            <a:r>
              <a:rPr sz="3360" spc="-132" dirty="0">
                <a:cs typeface="Gill Sans MT"/>
              </a:rPr>
              <a:t> </a:t>
            </a:r>
            <a:r>
              <a:rPr sz="3360" spc="-36" dirty="0">
                <a:cs typeface="Gill Sans MT"/>
              </a:rPr>
              <a:t>test</a:t>
            </a:r>
            <a:r>
              <a:rPr sz="3360" spc="-126" dirty="0">
                <a:cs typeface="Gill Sans MT"/>
              </a:rPr>
              <a:t> </a:t>
            </a:r>
            <a:r>
              <a:rPr sz="3360" dirty="0">
                <a:cs typeface="Gill Sans MT"/>
              </a:rPr>
              <a:t>/</a:t>
            </a:r>
            <a:r>
              <a:rPr sz="3360" spc="-132" dirty="0">
                <a:cs typeface="Gill Sans MT"/>
              </a:rPr>
              <a:t> </a:t>
            </a:r>
            <a:r>
              <a:rPr sz="3360" spc="-12" dirty="0">
                <a:cs typeface="Gill Sans MT"/>
              </a:rPr>
              <a:t>prod)</a:t>
            </a:r>
            <a:endParaRPr sz="3360" dirty="0">
              <a:cs typeface="Gill Sans MT"/>
            </a:endParaRPr>
          </a:p>
          <a:p>
            <a:pPr marL="289560" indent="-274320">
              <a:spcBef>
                <a:spcPts val="780"/>
              </a:spcBef>
              <a:buFont typeface="Arial"/>
              <a:buChar char="•"/>
              <a:tabLst>
                <a:tab pos="289560" algn="l"/>
              </a:tabLst>
            </a:pPr>
            <a:r>
              <a:rPr sz="3360" spc="-48" dirty="0">
                <a:cs typeface="Gill Sans MT"/>
              </a:rPr>
              <a:t>Lots</a:t>
            </a:r>
            <a:r>
              <a:rPr sz="3360" spc="-156" dirty="0">
                <a:cs typeface="Gill Sans MT"/>
              </a:rPr>
              <a:t> </a:t>
            </a:r>
            <a:r>
              <a:rPr sz="3360" dirty="0">
                <a:cs typeface="Gill Sans MT"/>
              </a:rPr>
              <a:t>of</a:t>
            </a:r>
            <a:r>
              <a:rPr sz="3360" spc="-144" dirty="0">
                <a:cs typeface="Gill Sans MT"/>
              </a:rPr>
              <a:t> </a:t>
            </a:r>
            <a:r>
              <a:rPr sz="3360" spc="-66" dirty="0">
                <a:cs typeface="Gill Sans MT"/>
              </a:rPr>
              <a:t>flexibility</a:t>
            </a:r>
            <a:r>
              <a:rPr sz="3360" spc="-150" dirty="0">
                <a:cs typeface="Gill Sans MT"/>
              </a:rPr>
              <a:t> </a:t>
            </a:r>
            <a:r>
              <a:rPr sz="3360" dirty="0">
                <a:cs typeface="Gill Sans MT"/>
              </a:rPr>
              <a:t>to</a:t>
            </a:r>
            <a:r>
              <a:rPr sz="3360" spc="-150" dirty="0">
                <a:cs typeface="Gill Sans MT"/>
              </a:rPr>
              <a:t> </a:t>
            </a:r>
            <a:r>
              <a:rPr sz="3360" spc="-12" dirty="0">
                <a:cs typeface="Gill Sans MT"/>
              </a:rPr>
              <a:t>define</a:t>
            </a:r>
            <a:r>
              <a:rPr sz="3360" spc="-150" dirty="0">
                <a:cs typeface="Gill Sans MT"/>
              </a:rPr>
              <a:t> </a:t>
            </a:r>
            <a:r>
              <a:rPr sz="3360" dirty="0">
                <a:cs typeface="Gill Sans MT"/>
              </a:rPr>
              <a:t>any</a:t>
            </a:r>
            <a:r>
              <a:rPr sz="3360" spc="-150" dirty="0">
                <a:cs typeface="Gill Sans MT"/>
              </a:rPr>
              <a:t> </a:t>
            </a:r>
            <a:r>
              <a:rPr sz="3360" spc="-36" dirty="0">
                <a:cs typeface="Gill Sans MT"/>
              </a:rPr>
              <a:t>kind</a:t>
            </a:r>
            <a:r>
              <a:rPr sz="3360" spc="-150" dirty="0">
                <a:cs typeface="Gill Sans MT"/>
              </a:rPr>
              <a:t> </a:t>
            </a:r>
            <a:r>
              <a:rPr sz="3360" dirty="0">
                <a:cs typeface="Gill Sans MT"/>
              </a:rPr>
              <a:t>of</a:t>
            </a:r>
            <a:r>
              <a:rPr sz="3360" spc="-144" dirty="0">
                <a:cs typeface="Gill Sans MT"/>
              </a:rPr>
              <a:t> </a:t>
            </a:r>
            <a:r>
              <a:rPr sz="3360" spc="-12" dirty="0">
                <a:cs typeface="Gill Sans MT"/>
              </a:rPr>
              <a:t>deployments</a:t>
            </a:r>
            <a:endParaRPr sz="3360" dirty="0">
              <a:cs typeface="Gill Sans MT"/>
            </a:endParaRPr>
          </a:p>
          <a:p>
            <a:pPr marL="289560" marR="361188" indent="-274320">
              <a:lnSpc>
                <a:spcPts val="3600"/>
              </a:lnSpc>
              <a:spcBef>
                <a:spcPts val="1374"/>
              </a:spcBef>
              <a:buFont typeface="Arial"/>
              <a:buChar char="•"/>
              <a:tabLst>
                <a:tab pos="289560" algn="l"/>
              </a:tabLst>
            </a:pPr>
            <a:r>
              <a:rPr sz="3360" spc="-42" dirty="0">
                <a:cs typeface="Gill Sans MT"/>
              </a:rPr>
              <a:t>CodeDeploy</a:t>
            </a:r>
            <a:r>
              <a:rPr sz="3360" spc="-132" dirty="0">
                <a:cs typeface="Gill Sans MT"/>
              </a:rPr>
              <a:t> </a:t>
            </a:r>
            <a:r>
              <a:rPr sz="3360" dirty="0">
                <a:cs typeface="Gill Sans MT"/>
              </a:rPr>
              <a:t>can</a:t>
            </a:r>
            <a:r>
              <a:rPr sz="3360" spc="-126" dirty="0">
                <a:cs typeface="Gill Sans MT"/>
              </a:rPr>
              <a:t> </a:t>
            </a:r>
            <a:r>
              <a:rPr sz="3360" dirty="0">
                <a:cs typeface="Gill Sans MT"/>
              </a:rPr>
              <a:t>be</a:t>
            </a:r>
            <a:r>
              <a:rPr sz="3360" spc="-126" dirty="0">
                <a:cs typeface="Gill Sans MT"/>
              </a:rPr>
              <a:t> </a:t>
            </a:r>
            <a:r>
              <a:rPr sz="3360" spc="-12" dirty="0">
                <a:cs typeface="Gill Sans MT"/>
              </a:rPr>
              <a:t>chained</a:t>
            </a:r>
            <a:r>
              <a:rPr sz="3360" spc="-132" dirty="0">
                <a:cs typeface="Gill Sans MT"/>
              </a:rPr>
              <a:t> </a:t>
            </a:r>
            <a:r>
              <a:rPr sz="3360" spc="-24" dirty="0">
                <a:cs typeface="Gill Sans MT"/>
              </a:rPr>
              <a:t>into</a:t>
            </a:r>
            <a:r>
              <a:rPr sz="3360" spc="-132" dirty="0">
                <a:cs typeface="Gill Sans MT"/>
              </a:rPr>
              <a:t> </a:t>
            </a:r>
            <a:r>
              <a:rPr sz="3360" spc="-36" dirty="0">
                <a:cs typeface="Gill Sans MT"/>
              </a:rPr>
              <a:t>CodePipeline</a:t>
            </a:r>
            <a:r>
              <a:rPr sz="3360" spc="-126" dirty="0">
                <a:cs typeface="Gill Sans MT"/>
              </a:rPr>
              <a:t> </a:t>
            </a:r>
            <a:r>
              <a:rPr sz="3360" dirty="0">
                <a:cs typeface="Gill Sans MT"/>
              </a:rPr>
              <a:t>and</a:t>
            </a:r>
            <a:r>
              <a:rPr sz="3360" spc="-132" dirty="0">
                <a:cs typeface="Gill Sans MT"/>
              </a:rPr>
              <a:t> </a:t>
            </a:r>
            <a:r>
              <a:rPr sz="3360" dirty="0">
                <a:cs typeface="Gill Sans MT"/>
              </a:rPr>
              <a:t>use</a:t>
            </a:r>
            <a:r>
              <a:rPr sz="3360" spc="-132" dirty="0">
                <a:cs typeface="Gill Sans MT"/>
              </a:rPr>
              <a:t> </a:t>
            </a:r>
            <a:r>
              <a:rPr sz="3360" spc="-42" dirty="0">
                <a:cs typeface="Gill Sans MT"/>
              </a:rPr>
              <a:t>artifacts</a:t>
            </a:r>
            <a:r>
              <a:rPr sz="3360" spc="-126" dirty="0">
                <a:cs typeface="Gill Sans MT"/>
              </a:rPr>
              <a:t> </a:t>
            </a:r>
            <a:r>
              <a:rPr sz="3360" spc="-24" dirty="0">
                <a:cs typeface="Gill Sans MT"/>
              </a:rPr>
              <a:t>from </a:t>
            </a:r>
            <a:r>
              <a:rPr sz="3360" spc="-12" dirty="0">
                <a:cs typeface="Gill Sans MT"/>
              </a:rPr>
              <a:t>there</a:t>
            </a:r>
            <a:endParaRPr sz="3360" dirty="0">
              <a:cs typeface="Gill Sans MT"/>
            </a:endParaRPr>
          </a:p>
          <a:p>
            <a:pPr marL="289560" marR="6096" indent="-274320">
              <a:lnSpc>
                <a:spcPts val="3600"/>
              </a:lnSpc>
              <a:spcBef>
                <a:spcPts val="1206"/>
              </a:spcBef>
              <a:buFont typeface="Arial"/>
              <a:buChar char="•"/>
              <a:tabLst>
                <a:tab pos="289560" algn="l"/>
              </a:tabLst>
            </a:pPr>
            <a:r>
              <a:rPr sz="3360" spc="-42" dirty="0">
                <a:cs typeface="Gill Sans MT"/>
              </a:rPr>
              <a:t>CodeDeploy</a:t>
            </a:r>
            <a:r>
              <a:rPr sz="3360" spc="-192" dirty="0">
                <a:cs typeface="Gill Sans MT"/>
              </a:rPr>
              <a:t> </a:t>
            </a:r>
            <a:r>
              <a:rPr sz="3360" dirty="0">
                <a:cs typeface="Gill Sans MT"/>
              </a:rPr>
              <a:t>can</a:t>
            </a:r>
            <a:r>
              <a:rPr sz="3360" spc="-192" dirty="0">
                <a:cs typeface="Gill Sans MT"/>
              </a:rPr>
              <a:t> </a:t>
            </a:r>
            <a:r>
              <a:rPr sz="3360" spc="-108" dirty="0">
                <a:cs typeface="Gill Sans MT"/>
              </a:rPr>
              <a:t>re-</a:t>
            </a:r>
            <a:r>
              <a:rPr sz="3360" dirty="0">
                <a:cs typeface="Gill Sans MT"/>
              </a:rPr>
              <a:t>use</a:t>
            </a:r>
            <a:r>
              <a:rPr sz="3360" spc="-144" dirty="0">
                <a:cs typeface="Gill Sans MT"/>
              </a:rPr>
              <a:t> </a:t>
            </a:r>
            <a:r>
              <a:rPr sz="3360" spc="-54" dirty="0">
                <a:cs typeface="Gill Sans MT"/>
              </a:rPr>
              <a:t>existing</a:t>
            </a:r>
            <a:r>
              <a:rPr sz="3360" spc="-137" dirty="0">
                <a:cs typeface="Gill Sans MT"/>
              </a:rPr>
              <a:t> </a:t>
            </a:r>
            <a:r>
              <a:rPr sz="3360" dirty="0">
                <a:cs typeface="Gill Sans MT"/>
              </a:rPr>
              <a:t>setup</a:t>
            </a:r>
            <a:r>
              <a:rPr sz="3360" spc="-144" dirty="0">
                <a:cs typeface="Gill Sans MT"/>
              </a:rPr>
              <a:t> </a:t>
            </a:r>
            <a:r>
              <a:rPr sz="3360" spc="-108" dirty="0">
                <a:cs typeface="Gill Sans MT"/>
              </a:rPr>
              <a:t>tools,</a:t>
            </a:r>
            <a:r>
              <a:rPr sz="3360" spc="-270" dirty="0">
                <a:cs typeface="Gill Sans MT"/>
              </a:rPr>
              <a:t> </a:t>
            </a:r>
            <a:r>
              <a:rPr sz="3360" spc="-72" dirty="0">
                <a:cs typeface="Gill Sans MT"/>
              </a:rPr>
              <a:t>works</a:t>
            </a:r>
            <a:r>
              <a:rPr sz="3360" spc="-137" dirty="0">
                <a:cs typeface="Gill Sans MT"/>
              </a:rPr>
              <a:t> </a:t>
            </a:r>
            <a:r>
              <a:rPr sz="3360" spc="-24" dirty="0">
                <a:cs typeface="Gill Sans MT"/>
              </a:rPr>
              <a:t>with</a:t>
            </a:r>
            <a:r>
              <a:rPr sz="3360" spc="-144" dirty="0">
                <a:cs typeface="Gill Sans MT"/>
              </a:rPr>
              <a:t> </a:t>
            </a:r>
            <a:r>
              <a:rPr sz="3360" dirty="0">
                <a:cs typeface="Gill Sans MT"/>
              </a:rPr>
              <a:t>any</a:t>
            </a:r>
            <a:r>
              <a:rPr sz="3360" spc="-144" dirty="0">
                <a:cs typeface="Gill Sans MT"/>
              </a:rPr>
              <a:t> </a:t>
            </a:r>
            <a:r>
              <a:rPr sz="3360" spc="-30" dirty="0">
                <a:cs typeface="Gill Sans MT"/>
              </a:rPr>
              <a:t>application, </a:t>
            </a:r>
            <a:r>
              <a:rPr sz="3360" dirty="0">
                <a:cs typeface="Gill Sans MT"/>
              </a:rPr>
              <a:t>auto</a:t>
            </a:r>
            <a:r>
              <a:rPr sz="3360" spc="-192" dirty="0">
                <a:cs typeface="Gill Sans MT"/>
              </a:rPr>
              <a:t> </a:t>
            </a:r>
            <a:r>
              <a:rPr sz="3360" spc="-42" dirty="0">
                <a:cs typeface="Gill Sans MT"/>
              </a:rPr>
              <a:t>scaling</a:t>
            </a:r>
            <a:r>
              <a:rPr sz="3360" spc="-174" dirty="0">
                <a:cs typeface="Gill Sans MT"/>
              </a:rPr>
              <a:t> </a:t>
            </a:r>
            <a:r>
              <a:rPr sz="3360" spc="-12" dirty="0">
                <a:cs typeface="Gill Sans MT"/>
              </a:rPr>
              <a:t>integration</a:t>
            </a:r>
            <a:endParaRPr sz="3360" dirty="0">
              <a:cs typeface="Gill Sans MT"/>
            </a:endParaRPr>
          </a:p>
          <a:p>
            <a:pPr marL="289560" indent="-274320">
              <a:spcBef>
                <a:spcPts val="816"/>
              </a:spcBef>
              <a:buFont typeface="Arial"/>
              <a:buChar char="•"/>
              <a:tabLst>
                <a:tab pos="289560" algn="l"/>
              </a:tabLst>
            </a:pPr>
            <a:r>
              <a:rPr sz="3360" spc="-78" dirty="0">
                <a:cs typeface="Gill Sans MT"/>
              </a:rPr>
              <a:t>Note:</a:t>
            </a:r>
            <a:r>
              <a:rPr sz="3360" spc="-270" dirty="0">
                <a:cs typeface="Gill Sans MT"/>
              </a:rPr>
              <a:t> </a:t>
            </a:r>
            <a:r>
              <a:rPr sz="3360" spc="-24" dirty="0">
                <a:cs typeface="Gill Sans MT"/>
              </a:rPr>
              <a:t>Blue</a:t>
            </a:r>
            <a:r>
              <a:rPr sz="3360" spc="-210" dirty="0">
                <a:cs typeface="Gill Sans MT"/>
              </a:rPr>
              <a:t> </a:t>
            </a:r>
            <a:r>
              <a:rPr sz="3360" dirty="0">
                <a:cs typeface="Gill Sans MT"/>
              </a:rPr>
              <a:t>/</a:t>
            </a:r>
            <a:r>
              <a:rPr sz="3360" spc="-150" dirty="0">
                <a:cs typeface="Gill Sans MT"/>
              </a:rPr>
              <a:t> </a:t>
            </a:r>
            <a:r>
              <a:rPr sz="3360" spc="-30" dirty="0">
                <a:cs typeface="Gill Sans MT"/>
              </a:rPr>
              <a:t>Green</a:t>
            </a:r>
            <a:r>
              <a:rPr sz="3360" spc="-132" dirty="0">
                <a:cs typeface="Gill Sans MT"/>
              </a:rPr>
              <a:t> </a:t>
            </a:r>
            <a:r>
              <a:rPr sz="3360" spc="-30" dirty="0">
                <a:cs typeface="Gill Sans MT"/>
              </a:rPr>
              <a:t>only</a:t>
            </a:r>
            <a:r>
              <a:rPr sz="3360" spc="-137" dirty="0">
                <a:cs typeface="Gill Sans MT"/>
              </a:rPr>
              <a:t> </a:t>
            </a:r>
            <a:r>
              <a:rPr sz="3360" spc="-72" dirty="0">
                <a:cs typeface="Gill Sans MT"/>
              </a:rPr>
              <a:t>works</a:t>
            </a:r>
            <a:r>
              <a:rPr sz="3360" spc="-137" dirty="0">
                <a:cs typeface="Gill Sans MT"/>
              </a:rPr>
              <a:t> </a:t>
            </a:r>
            <a:r>
              <a:rPr sz="3360" spc="-24" dirty="0">
                <a:cs typeface="Gill Sans MT"/>
              </a:rPr>
              <a:t>with</a:t>
            </a:r>
            <a:r>
              <a:rPr sz="3360" spc="-132" dirty="0">
                <a:cs typeface="Gill Sans MT"/>
              </a:rPr>
              <a:t> </a:t>
            </a: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(not</a:t>
            </a:r>
            <a:r>
              <a:rPr sz="3360" spc="-126" dirty="0">
                <a:cs typeface="Gill Sans MT"/>
              </a:rPr>
              <a:t> </a:t>
            </a:r>
            <a:r>
              <a:rPr sz="3360" dirty="0">
                <a:cs typeface="Gill Sans MT"/>
              </a:rPr>
              <a:t>on</a:t>
            </a:r>
            <a:r>
              <a:rPr sz="3360" spc="-132" dirty="0">
                <a:cs typeface="Gill Sans MT"/>
              </a:rPr>
              <a:t> </a:t>
            </a:r>
            <a:r>
              <a:rPr sz="3360" spc="-12" dirty="0">
                <a:cs typeface="Gill Sans MT"/>
              </a:rPr>
              <a:t>premise)</a:t>
            </a:r>
            <a:endParaRPr sz="3360" dirty="0">
              <a:cs typeface="Gill Sans MT"/>
            </a:endParaRPr>
          </a:p>
          <a:p>
            <a:pPr marL="289560" indent="-274320">
              <a:spcBef>
                <a:spcPts val="780"/>
              </a:spcBef>
              <a:buFont typeface="Arial"/>
              <a:buChar char="•"/>
              <a:tabLst>
                <a:tab pos="289560" algn="l"/>
              </a:tabLst>
            </a:pPr>
            <a:r>
              <a:rPr sz="3360" dirty="0">
                <a:cs typeface="Gill Sans MT"/>
              </a:rPr>
              <a:t>Support</a:t>
            </a:r>
            <a:r>
              <a:rPr sz="3360" spc="-132" dirty="0">
                <a:cs typeface="Gill Sans MT"/>
              </a:rPr>
              <a:t> </a:t>
            </a:r>
            <a:r>
              <a:rPr sz="3360" spc="-120" dirty="0">
                <a:cs typeface="Gill Sans MT"/>
              </a:rPr>
              <a:t>for</a:t>
            </a:r>
            <a:r>
              <a:rPr sz="3360" spc="-204" dirty="0">
                <a:cs typeface="Gill Sans MT"/>
              </a:rPr>
              <a:t> </a:t>
            </a:r>
            <a:r>
              <a:rPr sz="3360" dirty="0">
                <a:cs typeface="Gill Sans MT"/>
              </a:rPr>
              <a:t>AWS</a:t>
            </a:r>
            <a:r>
              <a:rPr sz="3360" spc="-60" dirty="0">
                <a:cs typeface="Gill Sans MT"/>
              </a:rPr>
              <a:t> </a:t>
            </a:r>
            <a:r>
              <a:rPr sz="3360" dirty="0">
                <a:cs typeface="Gill Sans MT"/>
              </a:rPr>
              <a:t>Lambda</a:t>
            </a:r>
            <a:r>
              <a:rPr sz="3360" spc="-54" dirty="0">
                <a:cs typeface="Gill Sans MT"/>
              </a:rPr>
              <a:t> </a:t>
            </a:r>
            <a:r>
              <a:rPr sz="3360" spc="-72" dirty="0">
                <a:cs typeface="Gill Sans MT"/>
              </a:rPr>
              <a:t>deployments,</a:t>
            </a:r>
            <a:r>
              <a:rPr sz="3360" spc="-270" dirty="0">
                <a:cs typeface="Gill Sans MT"/>
              </a:rPr>
              <a:t> </a:t>
            </a:r>
            <a:r>
              <a:rPr sz="3360" spc="-30" dirty="0">
                <a:cs typeface="Gill Sans MT"/>
              </a:rPr>
              <a:t>EC2</a:t>
            </a:r>
            <a:endParaRPr sz="3360" dirty="0">
              <a:cs typeface="Gill Sans MT"/>
            </a:endParaRPr>
          </a:p>
          <a:p>
            <a:pPr marL="289560" indent="-274320">
              <a:spcBef>
                <a:spcPts val="780"/>
              </a:spcBef>
              <a:buFont typeface="Arial"/>
              <a:buChar char="•"/>
              <a:tabLst>
                <a:tab pos="289560" algn="l"/>
              </a:tabLst>
            </a:pPr>
            <a:r>
              <a:rPr sz="3360" spc="-42" dirty="0">
                <a:cs typeface="Gill Sans MT"/>
              </a:rPr>
              <a:t>CodeDeploy</a:t>
            </a:r>
            <a:r>
              <a:rPr sz="3360" spc="-156" dirty="0">
                <a:cs typeface="Gill Sans MT"/>
              </a:rPr>
              <a:t> </a:t>
            </a:r>
            <a:r>
              <a:rPr sz="3360" dirty="0">
                <a:cs typeface="Gill Sans MT"/>
              </a:rPr>
              <a:t>does</a:t>
            </a:r>
            <a:r>
              <a:rPr sz="3360" spc="-156" dirty="0">
                <a:cs typeface="Gill Sans MT"/>
              </a:rPr>
              <a:t> </a:t>
            </a:r>
            <a:r>
              <a:rPr sz="3360" dirty="0">
                <a:cs typeface="Gill Sans MT"/>
              </a:rPr>
              <a:t>not</a:t>
            </a:r>
            <a:r>
              <a:rPr sz="3360" spc="-150" dirty="0">
                <a:cs typeface="Gill Sans MT"/>
              </a:rPr>
              <a:t> </a:t>
            </a:r>
            <a:r>
              <a:rPr sz="3360" spc="-72" dirty="0">
                <a:cs typeface="Gill Sans MT"/>
              </a:rPr>
              <a:t>provision</a:t>
            </a:r>
            <a:r>
              <a:rPr sz="3360" spc="-150" dirty="0">
                <a:cs typeface="Gill Sans MT"/>
              </a:rPr>
              <a:t> </a:t>
            </a:r>
            <a:r>
              <a:rPr sz="3360" spc="-12" dirty="0">
                <a:cs typeface="Gill Sans MT"/>
              </a:rPr>
              <a:t>resources</a:t>
            </a:r>
            <a:endParaRPr sz="3360" dirty="0">
              <a:cs typeface="Gill Sans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n-lt"/>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cs typeface="Gill Sans MT"/>
              </a:rPr>
              <a:t>Continuous</a:t>
            </a:r>
            <a:r>
              <a:rPr sz="3360" spc="-120" dirty="0">
                <a:cs typeface="Gill Sans MT"/>
              </a:rPr>
              <a:t> </a:t>
            </a:r>
            <a:r>
              <a:rPr sz="3360" spc="-12" dirty="0">
                <a:cs typeface="Gill Sans MT"/>
              </a:rPr>
              <a:t>delivery</a:t>
            </a:r>
            <a:endParaRPr sz="3360" dirty="0">
              <a:cs typeface="Gill Sans MT"/>
            </a:endParaRPr>
          </a:p>
          <a:p>
            <a:pPr marL="304800" indent="-274320">
              <a:spcBef>
                <a:spcPts val="402"/>
              </a:spcBef>
              <a:buFont typeface="Arial"/>
              <a:buChar char="•"/>
              <a:tabLst>
                <a:tab pos="304800" algn="l"/>
              </a:tabLst>
            </a:pPr>
            <a:r>
              <a:rPr sz="3360" spc="-36" dirty="0">
                <a:cs typeface="Gill Sans MT"/>
              </a:rPr>
              <a:t>Visual</a:t>
            </a:r>
            <a:r>
              <a:rPr sz="3360" spc="-192" dirty="0">
                <a:cs typeface="Gill Sans MT"/>
              </a:rPr>
              <a:t> </a:t>
            </a:r>
            <a:r>
              <a:rPr sz="3360" spc="-12" dirty="0">
                <a:cs typeface="Gill Sans MT"/>
              </a:rPr>
              <a:t>workflow</a:t>
            </a:r>
            <a:endParaRPr sz="3360" dirty="0">
              <a:cs typeface="Gill Sans MT"/>
            </a:endParaRPr>
          </a:p>
          <a:p>
            <a:pPr marL="304800" indent="-274320">
              <a:spcBef>
                <a:spcPts val="402"/>
              </a:spcBef>
              <a:buFont typeface="Arial"/>
              <a:buChar char="•"/>
              <a:tabLst>
                <a:tab pos="304800" algn="l"/>
              </a:tabLst>
            </a:pPr>
            <a:r>
              <a:rPr sz="3360" spc="-78" dirty="0">
                <a:cs typeface="Gill Sans MT"/>
              </a:rPr>
              <a:t>Source:</a:t>
            </a:r>
            <a:r>
              <a:rPr sz="3360" spc="-270" dirty="0">
                <a:cs typeface="Gill Sans MT"/>
              </a:rPr>
              <a:t> </a:t>
            </a:r>
            <a:r>
              <a:rPr sz="3360" spc="-36" dirty="0">
                <a:cs typeface="Gill Sans MT"/>
              </a:rPr>
              <a:t>GitHub</a:t>
            </a:r>
            <a:r>
              <a:rPr sz="3360" spc="-198" dirty="0">
                <a:cs typeface="Gill Sans MT"/>
              </a:rPr>
              <a:t> </a:t>
            </a:r>
            <a:r>
              <a:rPr sz="3360" dirty="0">
                <a:cs typeface="Gill Sans MT"/>
              </a:rPr>
              <a:t>/</a:t>
            </a:r>
            <a:r>
              <a:rPr sz="3360" spc="-108" dirty="0">
                <a:cs typeface="Gill Sans MT"/>
              </a:rPr>
              <a:t> </a:t>
            </a:r>
            <a:r>
              <a:rPr sz="3360" spc="-42" dirty="0">
                <a:cs typeface="Gill Sans MT"/>
              </a:rPr>
              <a:t>CodeCommit</a:t>
            </a:r>
            <a:r>
              <a:rPr sz="3360" spc="-90" dirty="0">
                <a:cs typeface="Gill Sans MT"/>
              </a:rPr>
              <a:t> </a:t>
            </a:r>
            <a:r>
              <a:rPr sz="3360" dirty="0">
                <a:cs typeface="Gill Sans MT"/>
              </a:rPr>
              <a:t>/</a:t>
            </a:r>
            <a:r>
              <a:rPr sz="3360" spc="-234" dirty="0">
                <a:cs typeface="Gill Sans MT"/>
              </a:rPr>
              <a:t> </a:t>
            </a:r>
            <a:r>
              <a:rPr sz="3360" dirty="0">
                <a:cs typeface="Gill Sans MT"/>
              </a:rPr>
              <a:t>Amazon</a:t>
            </a:r>
            <a:r>
              <a:rPr sz="3360" spc="-96" dirty="0">
                <a:cs typeface="Gill Sans MT"/>
              </a:rPr>
              <a:t> </a:t>
            </a:r>
            <a:r>
              <a:rPr sz="3360" spc="-30" dirty="0">
                <a:cs typeface="Gill Sans MT"/>
              </a:rPr>
              <a:t>S3</a:t>
            </a:r>
            <a:endParaRPr sz="3360" dirty="0">
              <a:cs typeface="Gill Sans MT"/>
            </a:endParaRPr>
          </a:p>
          <a:p>
            <a:pPr marL="304800" indent="-274320">
              <a:spcBef>
                <a:spcPts val="408"/>
              </a:spcBef>
              <a:buFont typeface="Arial"/>
              <a:buChar char="•"/>
              <a:tabLst>
                <a:tab pos="304800" algn="l"/>
              </a:tabLst>
            </a:pPr>
            <a:r>
              <a:rPr sz="3360" spc="-96" dirty="0">
                <a:cs typeface="Gill Sans MT"/>
              </a:rPr>
              <a:t>Build:</a:t>
            </a:r>
            <a:r>
              <a:rPr sz="3360" spc="-282" dirty="0">
                <a:cs typeface="Gill Sans MT"/>
              </a:rPr>
              <a:t> </a:t>
            </a:r>
            <a:r>
              <a:rPr sz="3360" spc="-48" dirty="0">
                <a:cs typeface="Gill Sans MT"/>
              </a:rPr>
              <a:t>CodeBuild</a:t>
            </a:r>
            <a:r>
              <a:rPr sz="3360" spc="-90" dirty="0">
                <a:cs typeface="Gill Sans MT"/>
              </a:rPr>
              <a:t> </a:t>
            </a:r>
            <a:r>
              <a:rPr sz="3360" dirty="0">
                <a:cs typeface="Gill Sans MT"/>
              </a:rPr>
              <a:t>/</a:t>
            </a:r>
            <a:r>
              <a:rPr sz="3360" spc="-48" dirty="0">
                <a:cs typeface="Gill Sans MT"/>
              </a:rPr>
              <a:t> </a:t>
            </a:r>
            <a:r>
              <a:rPr sz="3360" spc="-66" dirty="0">
                <a:cs typeface="Gill Sans MT"/>
              </a:rPr>
              <a:t>Jenkins</a:t>
            </a:r>
            <a:r>
              <a:rPr sz="3360" spc="-60" dirty="0">
                <a:cs typeface="Gill Sans MT"/>
              </a:rPr>
              <a:t> </a:t>
            </a:r>
            <a:r>
              <a:rPr sz="3360" dirty="0">
                <a:cs typeface="Gill Sans MT"/>
              </a:rPr>
              <a:t>/</a:t>
            </a:r>
            <a:r>
              <a:rPr sz="3360" spc="-54" dirty="0">
                <a:cs typeface="Gill Sans MT"/>
              </a:rPr>
              <a:t> </a:t>
            </a:r>
            <a:r>
              <a:rPr sz="3360" spc="-24" dirty="0">
                <a:cs typeface="Gill Sans MT"/>
              </a:rPr>
              <a:t>etc…</a:t>
            </a:r>
            <a:endParaRPr sz="3360" dirty="0">
              <a:cs typeface="Gill Sans MT"/>
            </a:endParaRPr>
          </a:p>
          <a:p>
            <a:pPr marL="304800" indent="-274320">
              <a:spcBef>
                <a:spcPts val="431"/>
              </a:spcBef>
              <a:buFont typeface="Arial"/>
              <a:buChar char="•"/>
              <a:tabLst>
                <a:tab pos="304800" algn="l"/>
              </a:tabLst>
            </a:pPr>
            <a:r>
              <a:rPr sz="3360" spc="-36" dirty="0">
                <a:cs typeface="Gill Sans MT"/>
              </a:rPr>
              <a:t>Load</a:t>
            </a:r>
            <a:r>
              <a:rPr sz="3360" spc="-480" dirty="0">
                <a:cs typeface="Gill Sans MT"/>
              </a:rPr>
              <a:t> </a:t>
            </a:r>
            <a:r>
              <a:rPr sz="3360" spc="-144" dirty="0">
                <a:cs typeface="Gill Sans MT"/>
              </a:rPr>
              <a:t>Testing:</a:t>
            </a:r>
            <a:r>
              <a:rPr sz="3360" spc="-270" dirty="0">
                <a:cs typeface="Gill Sans MT"/>
              </a:rPr>
              <a:t> </a:t>
            </a:r>
            <a:r>
              <a:rPr sz="3360" dirty="0">
                <a:cs typeface="Gill Sans MT"/>
              </a:rPr>
              <a:t>3</a:t>
            </a:r>
            <a:r>
              <a:rPr sz="3420" baseline="23391" dirty="0">
                <a:cs typeface="Gill Sans MT"/>
              </a:rPr>
              <a:t>rd</a:t>
            </a:r>
            <a:r>
              <a:rPr sz="3420" spc="251" baseline="23391" dirty="0">
                <a:cs typeface="Gill Sans MT"/>
              </a:rPr>
              <a:t> </a:t>
            </a:r>
            <a:r>
              <a:rPr sz="3360" dirty="0">
                <a:cs typeface="Gill Sans MT"/>
              </a:rPr>
              <a:t>party</a:t>
            </a:r>
            <a:r>
              <a:rPr sz="3360" spc="-60" dirty="0">
                <a:cs typeface="Gill Sans MT"/>
              </a:rPr>
              <a:t> </a:t>
            </a:r>
            <a:r>
              <a:rPr sz="3360" spc="-12" dirty="0">
                <a:cs typeface="Gill Sans MT"/>
              </a:rPr>
              <a:t>tools</a:t>
            </a:r>
            <a:endParaRPr sz="3360" dirty="0">
              <a:cs typeface="Gill Sans MT"/>
            </a:endParaRPr>
          </a:p>
          <a:p>
            <a:pPr marL="304800" indent="-274320">
              <a:spcBef>
                <a:spcPts val="402"/>
              </a:spcBef>
              <a:buFont typeface="Arial"/>
              <a:buChar char="•"/>
              <a:tabLst>
                <a:tab pos="304800" algn="l"/>
              </a:tabLst>
            </a:pPr>
            <a:r>
              <a:rPr sz="3360" spc="-78" dirty="0">
                <a:cs typeface="Gill Sans MT"/>
              </a:rPr>
              <a:t>Deploy:</a:t>
            </a:r>
            <a:r>
              <a:rPr sz="3360" spc="-474" dirty="0">
                <a:cs typeface="Gill Sans MT"/>
              </a:rPr>
              <a:t> </a:t>
            </a:r>
            <a:r>
              <a:rPr sz="3360" dirty="0">
                <a:cs typeface="Gill Sans MT"/>
              </a:rPr>
              <a:t>AWS</a:t>
            </a:r>
            <a:r>
              <a:rPr sz="3360" spc="-120" dirty="0">
                <a:cs typeface="Gill Sans MT"/>
              </a:rPr>
              <a:t> </a:t>
            </a:r>
            <a:r>
              <a:rPr sz="3360" spc="-36" dirty="0">
                <a:cs typeface="Gill Sans MT"/>
              </a:rPr>
              <a:t>CodeDeploy</a:t>
            </a:r>
            <a:r>
              <a:rPr sz="3360" spc="-90" dirty="0">
                <a:cs typeface="Gill Sans MT"/>
              </a:rPr>
              <a:t> </a:t>
            </a:r>
            <a:r>
              <a:rPr sz="3360" dirty="0">
                <a:cs typeface="Gill Sans MT"/>
              </a:rPr>
              <a:t>/</a:t>
            </a:r>
            <a:r>
              <a:rPr sz="3360" spc="-84" dirty="0">
                <a:cs typeface="Gill Sans MT"/>
              </a:rPr>
              <a:t> </a:t>
            </a:r>
            <a:r>
              <a:rPr sz="3360" spc="-54" dirty="0">
                <a:cs typeface="Gill Sans MT"/>
              </a:rPr>
              <a:t>Beanstalk</a:t>
            </a:r>
            <a:r>
              <a:rPr sz="3360" spc="-78" dirty="0">
                <a:cs typeface="Gill Sans MT"/>
              </a:rPr>
              <a:t> </a:t>
            </a:r>
            <a:r>
              <a:rPr sz="3360" dirty="0">
                <a:cs typeface="Gill Sans MT"/>
              </a:rPr>
              <a:t>/</a:t>
            </a:r>
            <a:r>
              <a:rPr sz="3360" spc="-78" dirty="0">
                <a:cs typeface="Gill Sans MT"/>
              </a:rPr>
              <a:t> </a:t>
            </a:r>
            <a:r>
              <a:rPr sz="3360" spc="-60" dirty="0">
                <a:cs typeface="Gill Sans MT"/>
              </a:rPr>
              <a:t>CloudFormation</a:t>
            </a:r>
            <a:r>
              <a:rPr sz="3360" spc="-84" dirty="0">
                <a:cs typeface="Gill Sans MT"/>
              </a:rPr>
              <a:t> </a:t>
            </a:r>
            <a:r>
              <a:rPr sz="3360" dirty="0">
                <a:cs typeface="Gill Sans MT"/>
              </a:rPr>
              <a:t>/</a:t>
            </a:r>
            <a:r>
              <a:rPr sz="3360" spc="-84" dirty="0">
                <a:cs typeface="Gill Sans MT"/>
              </a:rPr>
              <a:t> </a:t>
            </a:r>
            <a:r>
              <a:rPr sz="3360" spc="-24" dirty="0">
                <a:cs typeface="Gill Sans MT"/>
              </a:rPr>
              <a:t>ECS…</a:t>
            </a:r>
            <a:endParaRPr sz="3360" dirty="0">
              <a:cs typeface="Gill Sans MT"/>
            </a:endParaRPr>
          </a:p>
          <a:p>
            <a:pPr marL="304800" indent="-274320">
              <a:lnSpc>
                <a:spcPts val="3995"/>
              </a:lnSpc>
              <a:spcBef>
                <a:spcPts val="288"/>
              </a:spcBef>
              <a:buFont typeface="Arial"/>
              <a:buChar char="•"/>
              <a:tabLst>
                <a:tab pos="304800" algn="l"/>
              </a:tabLst>
            </a:pPr>
            <a:r>
              <a:rPr sz="3360" dirty="0">
                <a:cs typeface="Gill Sans MT"/>
              </a:rPr>
              <a:t>Made</a:t>
            </a:r>
            <a:r>
              <a:rPr sz="3360" spc="-54" dirty="0">
                <a:cs typeface="Gill Sans MT"/>
              </a:rPr>
              <a:t> </a:t>
            </a:r>
            <a:r>
              <a:rPr sz="3360" dirty="0">
                <a:cs typeface="Gill Sans MT"/>
              </a:rPr>
              <a:t>of</a:t>
            </a:r>
            <a:r>
              <a:rPr sz="3360" spc="-42" dirty="0">
                <a:cs typeface="Gill Sans MT"/>
              </a:rPr>
              <a:t> </a:t>
            </a:r>
            <a:r>
              <a:rPr sz="3360" spc="-12" dirty="0">
                <a:cs typeface="Gill Sans MT"/>
              </a:rPr>
              <a:t>stages:</a:t>
            </a:r>
            <a:endParaRPr sz="3360" dirty="0">
              <a:cs typeface="Gill Sans MT"/>
            </a:endParaRPr>
          </a:p>
          <a:p>
            <a:pPr marL="853440" lvl="1" indent="-274320">
              <a:lnSpc>
                <a:spcPts val="3366"/>
              </a:lnSpc>
              <a:buFont typeface="Arial"/>
              <a:buChar char="•"/>
              <a:tabLst>
                <a:tab pos="853440" algn="l"/>
              </a:tabLst>
            </a:pPr>
            <a:r>
              <a:rPr dirty="0">
                <a:cs typeface="Gill Sans MT"/>
              </a:rPr>
              <a:t>Each</a:t>
            </a:r>
            <a:r>
              <a:rPr spc="-126" dirty="0">
                <a:cs typeface="Gill Sans MT"/>
              </a:rPr>
              <a:t> </a:t>
            </a:r>
            <a:r>
              <a:rPr dirty="0">
                <a:cs typeface="Gill Sans MT"/>
              </a:rPr>
              <a:t>stage</a:t>
            </a:r>
            <a:r>
              <a:rPr spc="-120" dirty="0">
                <a:cs typeface="Gill Sans MT"/>
              </a:rPr>
              <a:t> </a:t>
            </a:r>
            <a:r>
              <a:rPr dirty="0">
                <a:cs typeface="Gill Sans MT"/>
              </a:rPr>
              <a:t>can</a:t>
            </a:r>
            <a:r>
              <a:rPr spc="-120" dirty="0">
                <a:cs typeface="Gill Sans MT"/>
              </a:rPr>
              <a:t> </a:t>
            </a:r>
            <a:r>
              <a:rPr spc="-12" dirty="0">
                <a:cs typeface="Gill Sans MT"/>
              </a:rPr>
              <a:t>have</a:t>
            </a:r>
            <a:r>
              <a:rPr spc="-120" dirty="0">
                <a:cs typeface="Gill Sans MT"/>
              </a:rPr>
              <a:t> </a:t>
            </a:r>
            <a:r>
              <a:rPr spc="-36" dirty="0">
                <a:cs typeface="Gill Sans MT"/>
              </a:rPr>
              <a:t>sequential</a:t>
            </a:r>
            <a:r>
              <a:rPr spc="-126" dirty="0">
                <a:cs typeface="Gill Sans MT"/>
              </a:rPr>
              <a:t> </a:t>
            </a:r>
            <a:r>
              <a:rPr spc="-42" dirty="0">
                <a:cs typeface="Gill Sans MT"/>
              </a:rPr>
              <a:t>actions</a:t>
            </a:r>
            <a:r>
              <a:rPr spc="-120" dirty="0">
                <a:cs typeface="Gill Sans MT"/>
              </a:rPr>
              <a:t> </a:t>
            </a:r>
            <a:r>
              <a:rPr dirty="0">
                <a:cs typeface="Gill Sans MT"/>
              </a:rPr>
              <a:t>and</a:t>
            </a:r>
            <a:r>
              <a:rPr spc="-114" dirty="0">
                <a:cs typeface="Gill Sans MT"/>
              </a:rPr>
              <a:t> </a:t>
            </a:r>
            <a:r>
              <a:rPr dirty="0">
                <a:cs typeface="Gill Sans MT"/>
              </a:rPr>
              <a:t>/</a:t>
            </a:r>
            <a:r>
              <a:rPr spc="-120" dirty="0">
                <a:cs typeface="Gill Sans MT"/>
              </a:rPr>
              <a:t> </a:t>
            </a:r>
            <a:r>
              <a:rPr spc="-36" dirty="0">
                <a:cs typeface="Gill Sans MT"/>
              </a:rPr>
              <a:t>or</a:t>
            </a:r>
            <a:r>
              <a:rPr spc="-120" dirty="0">
                <a:cs typeface="Gill Sans MT"/>
              </a:rPr>
              <a:t> </a:t>
            </a:r>
            <a:r>
              <a:rPr spc="-36" dirty="0">
                <a:cs typeface="Gill Sans MT"/>
              </a:rPr>
              <a:t>parallel</a:t>
            </a:r>
            <a:r>
              <a:rPr spc="-120" dirty="0">
                <a:cs typeface="Gill Sans MT"/>
              </a:rPr>
              <a:t> </a:t>
            </a:r>
            <a:r>
              <a:rPr spc="-12" dirty="0">
                <a:cs typeface="Gill Sans MT"/>
              </a:rPr>
              <a:t>actions</a:t>
            </a:r>
            <a:endParaRPr dirty="0">
              <a:cs typeface="Gill Sans MT"/>
            </a:endParaRPr>
          </a:p>
          <a:p>
            <a:pPr marL="853440" lvl="1" indent="-274320">
              <a:lnSpc>
                <a:spcPts val="3396"/>
              </a:lnSpc>
              <a:buFont typeface="Arial"/>
              <a:buChar char="•"/>
              <a:tabLst>
                <a:tab pos="853440" algn="l"/>
              </a:tabLst>
            </a:pPr>
            <a:r>
              <a:rPr dirty="0">
                <a:cs typeface="Gill Sans MT"/>
              </a:rPr>
              <a:t>Stages</a:t>
            </a:r>
            <a:r>
              <a:rPr spc="-120" dirty="0">
                <a:cs typeface="Gill Sans MT"/>
              </a:rPr>
              <a:t> </a:t>
            </a:r>
            <a:r>
              <a:rPr spc="-54" dirty="0">
                <a:cs typeface="Gill Sans MT"/>
              </a:rPr>
              <a:t>examples:</a:t>
            </a:r>
            <a:r>
              <a:rPr spc="-240" dirty="0">
                <a:cs typeface="Gill Sans MT"/>
              </a:rPr>
              <a:t> </a:t>
            </a:r>
            <a:r>
              <a:rPr spc="-36" dirty="0">
                <a:cs typeface="Gill Sans MT"/>
              </a:rPr>
              <a:t>Build</a:t>
            </a:r>
            <a:r>
              <a:rPr spc="-42" dirty="0">
                <a:cs typeface="Gill Sans MT"/>
              </a:rPr>
              <a:t> </a:t>
            </a:r>
            <a:r>
              <a:rPr dirty="0">
                <a:cs typeface="Gill Sans MT"/>
              </a:rPr>
              <a:t>/</a:t>
            </a:r>
            <a:r>
              <a:rPr spc="-408" dirty="0">
                <a:cs typeface="Gill Sans MT"/>
              </a:rPr>
              <a:t> </a:t>
            </a:r>
            <a:r>
              <a:rPr spc="-168" dirty="0">
                <a:cs typeface="Gill Sans MT"/>
              </a:rPr>
              <a:t>Test</a:t>
            </a:r>
            <a:r>
              <a:rPr spc="-30" dirty="0">
                <a:cs typeface="Gill Sans MT"/>
              </a:rPr>
              <a:t> </a:t>
            </a:r>
            <a:r>
              <a:rPr dirty="0">
                <a:cs typeface="Gill Sans MT"/>
              </a:rPr>
              <a:t>/</a:t>
            </a:r>
            <a:r>
              <a:rPr spc="-42" dirty="0">
                <a:cs typeface="Gill Sans MT"/>
              </a:rPr>
              <a:t> </a:t>
            </a:r>
            <a:r>
              <a:rPr spc="-24" dirty="0">
                <a:cs typeface="Gill Sans MT"/>
              </a:rPr>
              <a:t>Deploy</a:t>
            </a:r>
            <a:r>
              <a:rPr spc="-48" dirty="0">
                <a:cs typeface="Gill Sans MT"/>
              </a:rPr>
              <a:t> </a:t>
            </a:r>
            <a:r>
              <a:rPr dirty="0">
                <a:cs typeface="Gill Sans MT"/>
              </a:rPr>
              <a:t>/</a:t>
            </a:r>
            <a:r>
              <a:rPr spc="-36" dirty="0">
                <a:cs typeface="Gill Sans MT"/>
              </a:rPr>
              <a:t> </a:t>
            </a:r>
            <a:r>
              <a:rPr spc="-42" dirty="0">
                <a:cs typeface="Gill Sans MT"/>
              </a:rPr>
              <a:t>Load</a:t>
            </a:r>
            <a:r>
              <a:rPr spc="-408" dirty="0">
                <a:cs typeface="Gill Sans MT"/>
              </a:rPr>
              <a:t> </a:t>
            </a:r>
            <a:r>
              <a:rPr spc="-168" dirty="0">
                <a:cs typeface="Gill Sans MT"/>
              </a:rPr>
              <a:t>Test</a:t>
            </a:r>
            <a:r>
              <a:rPr spc="-36" dirty="0">
                <a:cs typeface="Gill Sans MT"/>
              </a:rPr>
              <a:t> </a:t>
            </a:r>
            <a:r>
              <a:rPr dirty="0">
                <a:cs typeface="Gill Sans MT"/>
              </a:rPr>
              <a:t>/</a:t>
            </a:r>
            <a:r>
              <a:rPr spc="-42" dirty="0">
                <a:cs typeface="Gill Sans MT"/>
              </a:rPr>
              <a:t> </a:t>
            </a:r>
            <a:r>
              <a:rPr spc="-24" dirty="0">
                <a:cs typeface="Gill Sans MT"/>
              </a:rPr>
              <a:t>etc…</a:t>
            </a:r>
            <a:endParaRPr dirty="0">
              <a:cs typeface="Gill Sans MT"/>
            </a:endParaRPr>
          </a:p>
          <a:p>
            <a:pPr marL="853440" lvl="1" indent="-274320">
              <a:spcBef>
                <a:spcPts val="30"/>
              </a:spcBef>
              <a:buFont typeface="Arial"/>
              <a:buChar char="•"/>
              <a:tabLst>
                <a:tab pos="853440" algn="l"/>
              </a:tabLst>
            </a:pPr>
            <a:r>
              <a:rPr spc="-12" dirty="0">
                <a:cs typeface="Gill Sans MT"/>
              </a:rPr>
              <a:t>Manual</a:t>
            </a:r>
            <a:r>
              <a:rPr spc="-120" dirty="0">
                <a:cs typeface="Gill Sans MT"/>
              </a:rPr>
              <a:t> </a:t>
            </a:r>
            <a:r>
              <a:rPr spc="-36" dirty="0">
                <a:cs typeface="Gill Sans MT"/>
              </a:rPr>
              <a:t>approval</a:t>
            </a:r>
            <a:r>
              <a:rPr spc="-120" dirty="0">
                <a:cs typeface="Gill Sans MT"/>
              </a:rPr>
              <a:t> </a:t>
            </a:r>
            <a:r>
              <a:rPr dirty="0">
                <a:cs typeface="Gill Sans MT"/>
              </a:rPr>
              <a:t>can</a:t>
            </a:r>
            <a:r>
              <a:rPr spc="-120" dirty="0">
                <a:cs typeface="Gill Sans MT"/>
              </a:rPr>
              <a:t> </a:t>
            </a:r>
            <a:r>
              <a:rPr dirty="0">
                <a:cs typeface="Gill Sans MT"/>
              </a:rPr>
              <a:t>be</a:t>
            </a:r>
            <a:r>
              <a:rPr spc="-114" dirty="0">
                <a:cs typeface="Gill Sans MT"/>
              </a:rPr>
              <a:t> </a:t>
            </a:r>
            <a:r>
              <a:rPr spc="-12" dirty="0">
                <a:cs typeface="Gill Sans MT"/>
              </a:rPr>
              <a:t>defined</a:t>
            </a:r>
            <a:r>
              <a:rPr spc="-120" dirty="0">
                <a:cs typeface="Gill Sans MT"/>
              </a:rPr>
              <a:t> </a:t>
            </a:r>
            <a:r>
              <a:rPr dirty="0">
                <a:cs typeface="Gill Sans MT"/>
              </a:rPr>
              <a:t>at</a:t>
            </a:r>
            <a:r>
              <a:rPr spc="-120" dirty="0">
                <a:cs typeface="Gill Sans MT"/>
              </a:rPr>
              <a:t> </a:t>
            </a:r>
            <a:r>
              <a:rPr dirty="0">
                <a:cs typeface="Gill Sans MT"/>
              </a:rPr>
              <a:t>any</a:t>
            </a:r>
            <a:r>
              <a:rPr spc="-126" dirty="0">
                <a:cs typeface="Gill Sans MT"/>
              </a:rPr>
              <a:t> </a:t>
            </a:r>
            <a:r>
              <a:rPr spc="-12" dirty="0">
                <a:cs typeface="Gill Sans MT"/>
              </a:rPr>
              <a:t>stage</a:t>
            </a:r>
            <a:endParaRPr dirty="0">
              <a:cs typeface="Gill Sans MT"/>
            </a:endParaRPr>
          </a:p>
        </p:txBody>
      </p:sp>
      <p:pic>
        <p:nvPicPr>
          <p:cNvPr id="6" name="object 6"/>
          <p:cNvPicPr/>
          <p:nvPr/>
        </p:nvPicPr>
        <p:blipFill>
          <a:blip r:embed="rId3" cstate="print"/>
          <a:stretch>
            <a:fillRect/>
          </a:stretch>
        </p:blipFill>
        <p:spPr>
          <a:xfrm>
            <a:off x="11965741" y="449394"/>
            <a:ext cx="1658815" cy="198513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n-lt"/>
              </a:rPr>
              <a:t>T</a:t>
            </a:r>
            <a:r>
              <a:rPr spc="-60" dirty="0">
                <a:solidFill>
                  <a:schemeClr val="tx1"/>
                </a:solidFill>
                <a:latin typeface="+mn-lt"/>
              </a:rPr>
              <a:t>ec</a:t>
            </a:r>
            <a:r>
              <a:rPr spc="-54" dirty="0">
                <a:solidFill>
                  <a:schemeClr val="tx1"/>
                </a:solidFill>
                <a:latin typeface="+mn-lt"/>
              </a:rPr>
              <a:t>hn</a:t>
            </a:r>
            <a:r>
              <a:rPr spc="-60" dirty="0">
                <a:solidFill>
                  <a:schemeClr val="tx1"/>
                </a:solidFill>
                <a:latin typeface="+mn-lt"/>
              </a:rPr>
              <a:t>olo</a:t>
            </a:r>
            <a:r>
              <a:rPr spc="-66" dirty="0">
                <a:solidFill>
                  <a:schemeClr val="tx1"/>
                </a:solidFill>
                <a:latin typeface="+mn-lt"/>
              </a:rPr>
              <a:t>g</a:t>
            </a:r>
            <a:r>
              <a:rPr spc="-60" dirty="0">
                <a:solidFill>
                  <a:schemeClr val="tx1"/>
                </a:solidFill>
                <a:latin typeface="+mn-lt"/>
              </a:rPr>
              <a:t>y</a:t>
            </a:r>
            <a:r>
              <a:rPr spc="-228" dirty="0">
                <a:solidFill>
                  <a:schemeClr val="tx1"/>
                </a:solidFill>
                <a:latin typeface="+mn-lt"/>
              </a:rPr>
              <a:t> </a:t>
            </a:r>
            <a:r>
              <a:rPr spc="-54" dirty="0">
                <a:solidFill>
                  <a:schemeClr val="tx1"/>
                </a:solidFill>
                <a:latin typeface="+mn-lt"/>
              </a:rPr>
              <a:t>Stack</a:t>
            </a:r>
            <a:r>
              <a:rPr spc="-240" dirty="0">
                <a:solidFill>
                  <a:schemeClr val="tx1"/>
                </a:solidFill>
                <a:latin typeface="+mn-lt"/>
              </a:rPr>
              <a:t> </a:t>
            </a:r>
            <a:r>
              <a:rPr spc="-78" dirty="0">
                <a:solidFill>
                  <a:schemeClr val="tx1"/>
                </a:solidFill>
                <a:latin typeface="+mn-lt"/>
              </a:rPr>
              <a:t>for</a:t>
            </a:r>
            <a:r>
              <a:rPr spc="-240" dirty="0">
                <a:solidFill>
                  <a:schemeClr val="tx1"/>
                </a:solidFill>
                <a:latin typeface="+mn-lt"/>
              </a:rPr>
              <a:t> </a:t>
            </a:r>
            <a:r>
              <a:rPr spc="-108" dirty="0">
                <a:solidFill>
                  <a:schemeClr val="tx1"/>
                </a:solidFill>
                <a:latin typeface="+mn-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cs typeface="Calibri"/>
              </a:rPr>
              <a:t>Code</a:t>
            </a:r>
            <a:endParaRPr sz="2160">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cs typeface="Calibri"/>
              </a:rPr>
              <a:t>Build</a:t>
            </a:r>
            <a:endParaRPr sz="2160">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cs typeface="Calibri"/>
              </a:rPr>
              <a:t>Test</a:t>
            </a:r>
            <a:endParaRPr sz="2160">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cs typeface="Calibri"/>
              </a:rPr>
              <a:t>Provision</a:t>
            </a:r>
            <a:endParaRPr sz="2160">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cs typeface="Times New Roman"/>
            </a:endParaRPr>
          </a:p>
          <a:p>
            <a:pPr algn="ctr">
              <a:lnSpc>
                <a:spcPts val="2550"/>
              </a:lnSpc>
            </a:pPr>
            <a:r>
              <a:rPr sz="2160" spc="-30" dirty="0">
                <a:cs typeface="Calibri"/>
              </a:rPr>
              <a:t>AWS</a:t>
            </a:r>
            <a:endParaRPr sz="2160">
              <a:cs typeface="Calibri"/>
            </a:endParaRPr>
          </a:p>
          <a:p>
            <a:pPr algn="ctr">
              <a:lnSpc>
                <a:spcPts val="2550"/>
              </a:lnSpc>
            </a:pPr>
            <a:r>
              <a:rPr sz="2160" spc="-12" dirty="0">
                <a:cs typeface="Calibri"/>
              </a:rPr>
              <a:t>CodeCommit</a:t>
            </a:r>
            <a:endParaRPr sz="2160">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cs typeface="Calibri"/>
              </a:rPr>
              <a:t>GitHub </a:t>
            </a:r>
            <a:r>
              <a:rPr sz="2160" dirty="0">
                <a:cs typeface="Calibri"/>
              </a:rPr>
              <a:t>Or</a:t>
            </a:r>
            <a:r>
              <a:rPr sz="2160" spc="-24" dirty="0">
                <a:cs typeface="Calibri"/>
              </a:rPr>
              <a:t> </a:t>
            </a:r>
            <a:r>
              <a:rPr sz="2160" dirty="0">
                <a:cs typeface="Calibri"/>
              </a:rPr>
              <a:t>3</a:t>
            </a:r>
            <a:r>
              <a:rPr sz="2160" baseline="23148" dirty="0">
                <a:cs typeface="Calibri"/>
              </a:rPr>
              <a:t>rd</a:t>
            </a:r>
            <a:r>
              <a:rPr sz="2160" spc="215" baseline="23148" dirty="0">
                <a:cs typeface="Calibri"/>
              </a:rPr>
              <a:t> </a:t>
            </a:r>
            <a:r>
              <a:rPr sz="2160" spc="-12" dirty="0">
                <a:cs typeface="Calibri"/>
              </a:rPr>
              <a:t>party</a:t>
            </a:r>
            <a:endParaRPr sz="2160">
              <a:cs typeface="Calibri"/>
            </a:endParaRPr>
          </a:p>
          <a:p>
            <a:pPr marL="122682">
              <a:lnSpc>
                <a:spcPts val="2550"/>
              </a:lnSpc>
            </a:pPr>
            <a:r>
              <a:rPr sz="2160" dirty="0">
                <a:cs typeface="Calibri"/>
              </a:rPr>
              <a:t>code </a:t>
            </a:r>
            <a:r>
              <a:rPr sz="2160" spc="-12" dirty="0">
                <a:cs typeface="Calibri"/>
              </a:rPr>
              <a:t>repository</a:t>
            </a:r>
            <a:endParaRPr sz="2160">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cs typeface="Times New Roman"/>
            </a:endParaRPr>
          </a:p>
          <a:p>
            <a:pPr marL="1226820"/>
            <a:r>
              <a:rPr sz="2160" dirty="0">
                <a:cs typeface="Calibri"/>
              </a:rPr>
              <a:t>AWS</a:t>
            </a:r>
            <a:r>
              <a:rPr sz="2160" spc="-102" dirty="0">
                <a:cs typeface="Calibri"/>
              </a:rPr>
              <a:t> </a:t>
            </a:r>
            <a:r>
              <a:rPr sz="2160" spc="-12" dirty="0">
                <a:cs typeface="Calibri"/>
              </a:rPr>
              <a:t>CodeBuild</a:t>
            </a:r>
            <a:endParaRPr sz="2160">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cs typeface="Times New Roman"/>
            </a:endParaRPr>
          </a:p>
          <a:p>
            <a:pPr algn="ctr">
              <a:lnSpc>
                <a:spcPts val="2562"/>
              </a:lnSpc>
            </a:pPr>
            <a:r>
              <a:rPr sz="2160" dirty="0">
                <a:cs typeface="Calibri"/>
              </a:rPr>
              <a:t>Jenkins</a:t>
            </a:r>
            <a:r>
              <a:rPr sz="2160" spc="-18" dirty="0">
                <a:cs typeface="Calibri"/>
              </a:rPr>
              <a:t> </a:t>
            </a:r>
            <a:r>
              <a:rPr sz="2160" spc="-30" dirty="0">
                <a:cs typeface="Calibri"/>
              </a:rPr>
              <a:t>CI</a:t>
            </a:r>
            <a:endParaRPr sz="2160">
              <a:cs typeface="Calibri"/>
            </a:endParaRPr>
          </a:p>
          <a:p>
            <a:pPr algn="ctr">
              <a:lnSpc>
                <a:spcPts val="2562"/>
              </a:lnSpc>
            </a:pPr>
            <a:r>
              <a:rPr sz="2160" dirty="0">
                <a:cs typeface="Calibri"/>
              </a:rPr>
              <a:t>Or</a:t>
            </a:r>
            <a:r>
              <a:rPr sz="2160" spc="-18" dirty="0">
                <a:cs typeface="Calibri"/>
              </a:rPr>
              <a:t> </a:t>
            </a:r>
            <a:r>
              <a:rPr sz="2160" dirty="0">
                <a:cs typeface="Calibri"/>
              </a:rPr>
              <a:t>3</a:t>
            </a:r>
            <a:r>
              <a:rPr sz="2160" baseline="23148" dirty="0">
                <a:cs typeface="Calibri"/>
              </a:rPr>
              <a:t>rd</a:t>
            </a:r>
            <a:r>
              <a:rPr sz="2160" spc="215" baseline="23148" dirty="0">
                <a:cs typeface="Calibri"/>
              </a:rPr>
              <a:t> </a:t>
            </a:r>
            <a:r>
              <a:rPr sz="2160" dirty="0">
                <a:cs typeface="Calibri"/>
              </a:rPr>
              <a:t>party</a:t>
            </a:r>
            <a:r>
              <a:rPr sz="2160" spc="-12" dirty="0">
                <a:cs typeface="Calibri"/>
              </a:rPr>
              <a:t> </a:t>
            </a:r>
            <a:r>
              <a:rPr sz="2160" dirty="0">
                <a:cs typeface="Calibri"/>
              </a:rPr>
              <a:t>CI</a:t>
            </a:r>
            <a:r>
              <a:rPr sz="2160" spc="-12" dirty="0">
                <a:cs typeface="Calibri"/>
              </a:rPr>
              <a:t> servers</a:t>
            </a:r>
            <a:endParaRPr sz="2160">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cs typeface="Calibri"/>
              </a:rPr>
              <a:t>Orchestrate:</a:t>
            </a:r>
            <a:r>
              <a:rPr sz="2160" spc="-66" dirty="0">
                <a:cs typeface="Calibri"/>
              </a:rPr>
              <a:t> </a:t>
            </a:r>
            <a:r>
              <a:rPr sz="2160" dirty="0">
                <a:cs typeface="Calibri"/>
              </a:rPr>
              <a:t>AWS</a:t>
            </a:r>
            <a:r>
              <a:rPr sz="2160" spc="-66" dirty="0">
                <a:cs typeface="Calibri"/>
              </a:rPr>
              <a:t> </a:t>
            </a:r>
            <a:r>
              <a:rPr sz="2160" spc="-12" dirty="0">
                <a:cs typeface="Calibri"/>
              </a:rPr>
              <a:t>CodePipeline</a:t>
            </a:r>
            <a:endParaRPr sz="2160">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294" dirty="0">
                <a:solidFill>
                  <a:schemeClr val="tx1"/>
                </a:solidFill>
                <a:latin typeface="+mn-lt"/>
              </a:rPr>
              <a:t> </a:t>
            </a:r>
            <a:r>
              <a:rPr spc="-72" dirty="0">
                <a:solidFill>
                  <a:schemeClr val="tx1"/>
                </a:solidFill>
                <a:latin typeface="+mn-lt"/>
              </a:rPr>
              <a:t>CodePipeline</a:t>
            </a:r>
            <a:r>
              <a:rPr spc="-318" dirty="0">
                <a:solidFill>
                  <a:schemeClr val="tx1"/>
                </a:solidFill>
                <a:latin typeface="+mn-lt"/>
              </a:rPr>
              <a:t> </a:t>
            </a:r>
            <a:r>
              <a:rPr spc="-60" dirty="0">
                <a:solidFill>
                  <a:schemeClr val="tx1"/>
                </a:solidFill>
                <a:latin typeface="+mn-lt"/>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Each</a:t>
            </a:r>
            <a:r>
              <a:rPr sz="3360" spc="-168" dirty="0">
                <a:cs typeface="Gill Sans MT"/>
              </a:rPr>
              <a:t> </a:t>
            </a:r>
            <a:r>
              <a:rPr sz="3360" spc="-30" dirty="0">
                <a:cs typeface="Gill Sans MT"/>
              </a:rPr>
              <a:t>pipeline</a:t>
            </a:r>
            <a:r>
              <a:rPr sz="3360" spc="-174" dirty="0">
                <a:cs typeface="Gill Sans MT"/>
              </a:rPr>
              <a:t> </a:t>
            </a:r>
            <a:r>
              <a:rPr sz="3360" dirty="0">
                <a:cs typeface="Gill Sans MT"/>
              </a:rPr>
              <a:t>stage</a:t>
            </a:r>
            <a:r>
              <a:rPr sz="3360" spc="-168" dirty="0">
                <a:cs typeface="Gill Sans MT"/>
              </a:rPr>
              <a:t> </a:t>
            </a:r>
            <a:r>
              <a:rPr sz="3360" dirty="0">
                <a:cs typeface="Gill Sans MT"/>
              </a:rPr>
              <a:t>can</a:t>
            </a:r>
            <a:r>
              <a:rPr sz="3360" spc="-162" dirty="0">
                <a:cs typeface="Gill Sans MT"/>
              </a:rPr>
              <a:t> </a:t>
            </a:r>
            <a:r>
              <a:rPr sz="3360" spc="-36" dirty="0">
                <a:cs typeface="Gill Sans MT"/>
              </a:rPr>
              <a:t>create</a:t>
            </a:r>
            <a:r>
              <a:rPr sz="3360" spc="-168" dirty="0">
                <a:cs typeface="Gill Sans MT"/>
              </a:rPr>
              <a:t> </a:t>
            </a:r>
            <a:r>
              <a:rPr sz="3360" spc="-12" dirty="0">
                <a:cs typeface="Gill Sans MT"/>
              </a:rPr>
              <a:t>”artifacts”</a:t>
            </a:r>
            <a:endParaRPr sz="3360">
              <a:cs typeface="Gill Sans MT"/>
            </a:endParaRPr>
          </a:p>
          <a:p>
            <a:pPr marL="289560" marR="6096" indent="-274320">
              <a:lnSpc>
                <a:spcPts val="3720"/>
              </a:lnSpc>
              <a:spcBef>
                <a:spcPts val="1163"/>
              </a:spcBef>
              <a:buFont typeface="Arial"/>
              <a:buChar char="•"/>
              <a:tabLst>
                <a:tab pos="289560" algn="l"/>
              </a:tabLst>
            </a:pPr>
            <a:r>
              <a:rPr sz="3360" spc="-36" dirty="0">
                <a:cs typeface="Gill Sans MT"/>
              </a:rPr>
              <a:t>Artifacts</a:t>
            </a:r>
            <a:r>
              <a:rPr sz="3360" spc="-198" dirty="0">
                <a:cs typeface="Gill Sans MT"/>
              </a:rPr>
              <a:t> </a:t>
            </a:r>
            <a:r>
              <a:rPr sz="3360" dirty="0">
                <a:cs typeface="Gill Sans MT"/>
              </a:rPr>
              <a:t>are</a:t>
            </a:r>
            <a:r>
              <a:rPr sz="3360" spc="-168" dirty="0">
                <a:cs typeface="Gill Sans MT"/>
              </a:rPr>
              <a:t> </a:t>
            </a:r>
            <a:r>
              <a:rPr sz="3360" dirty="0">
                <a:cs typeface="Gill Sans MT"/>
              </a:rPr>
              <a:t>passed</a:t>
            </a:r>
            <a:r>
              <a:rPr sz="3360" spc="-137" dirty="0">
                <a:cs typeface="Gill Sans MT"/>
              </a:rPr>
              <a:t> </a:t>
            </a:r>
            <a:r>
              <a:rPr sz="3360" spc="-60" dirty="0">
                <a:cs typeface="Gill Sans MT"/>
              </a:rPr>
              <a:t>stored</a:t>
            </a:r>
            <a:r>
              <a:rPr sz="3360" spc="-132" dirty="0">
                <a:cs typeface="Gill Sans MT"/>
              </a:rPr>
              <a:t> </a:t>
            </a:r>
            <a:r>
              <a:rPr sz="3360" spc="-84" dirty="0">
                <a:cs typeface="Gill Sans MT"/>
              </a:rPr>
              <a:t>in</a:t>
            </a:r>
            <a:r>
              <a:rPr sz="3360" spc="-204" dirty="0">
                <a:cs typeface="Gill Sans MT"/>
              </a:rPr>
              <a:t> </a:t>
            </a:r>
            <a:r>
              <a:rPr sz="3360" dirty="0">
                <a:cs typeface="Gill Sans MT"/>
              </a:rPr>
              <a:t>Amazon</a:t>
            </a:r>
            <a:r>
              <a:rPr sz="3360" spc="-132" dirty="0">
                <a:cs typeface="Gill Sans MT"/>
              </a:rPr>
              <a:t> </a:t>
            </a:r>
            <a:r>
              <a:rPr sz="3360" dirty="0">
                <a:cs typeface="Gill Sans MT"/>
              </a:rPr>
              <a:t>S3</a:t>
            </a:r>
            <a:r>
              <a:rPr sz="3360" spc="-126" dirty="0">
                <a:cs typeface="Gill Sans MT"/>
              </a:rPr>
              <a:t> </a:t>
            </a:r>
            <a:r>
              <a:rPr sz="3360" dirty="0">
                <a:cs typeface="Gill Sans MT"/>
              </a:rPr>
              <a:t>and</a:t>
            </a:r>
            <a:r>
              <a:rPr sz="3360" spc="-137" dirty="0">
                <a:cs typeface="Gill Sans MT"/>
              </a:rPr>
              <a:t> </a:t>
            </a:r>
            <a:r>
              <a:rPr sz="3360" dirty="0">
                <a:cs typeface="Gill Sans MT"/>
              </a:rPr>
              <a:t>passed</a:t>
            </a:r>
            <a:r>
              <a:rPr sz="3360" spc="-132" dirty="0">
                <a:cs typeface="Gill Sans MT"/>
              </a:rPr>
              <a:t> </a:t>
            </a:r>
            <a:r>
              <a:rPr sz="3360" dirty="0">
                <a:cs typeface="Gill Sans MT"/>
              </a:rPr>
              <a:t>on</a:t>
            </a:r>
            <a:r>
              <a:rPr sz="3360" spc="-132" dirty="0">
                <a:cs typeface="Gill Sans MT"/>
              </a:rPr>
              <a:t> </a:t>
            </a:r>
            <a:r>
              <a:rPr sz="3360" dirty="0">
                <a:cs typeface="Gill Sans MT"/>
              </a:rPr>
              <a:t>to</a:t>
            </a:r>
            <a:r>
              <a:rPr sz="3360" spc="-132" dirty="0">
                <a:cs typeface="Gill Sans MT"/>
              </a:rPr>
              <a:t> </a:t>
            </a:r>
            <a:r>
              <a:rPr sz="3360" dirty="0">
                <a:cs typeface="Gill Sans MT"/>
              </a:rPr>
              <a:t>the</a:t>
            </a:r>
            <a:r>
              <a:rPr sz="3360" spc="-132" dirty="0">
                <a:cs typeface="Gill Sans MT"/>
              </a:rPr>
              <a:t> </a:t>
            </a:r>
            <a:r>
              <a:rPr sz="3360" spc="-24" dirty="0">
                <a:cs typeface="Gill Sans MT"/>
              </a:rPr>
              <a:t>next </a:t>
            </a:r>
            <a:r>
              <a:rPr sz="3360" spc="-12" dirty="0">
                <a:cs typeface="Gill Sans MT"/>
              </a:rPr>
              <a:t>stage</a:t>
            </a:r>
            <a:endParaRPr sz="3360">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259842" marR="251460" indent="432054">
              <a:lnSpc>
                <a:spcPts val="2532"/>
              </a:lnSpc>
              <a:spcBef>
                <a:spcPts val="6"/>
              </a:spcBef>
            </a:pPr>
            <a:r>
              <a:rPr sz="2160" spc="-12" dirty="0">
                <a:cs typeface="Calibri"/>
              </a:rPr>
              <a:t>Source (CodeCommit)</a:t>
            </a:r>
            <a:endParaRPr sz="2160">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419862" marR="410718" indent="370332">
              <a:lnSpc>
                <a:spcPts val="2532"/>
              </a:lnSpc>
              <a:spcBef>
                <a:spcPts val="6"/>
              </a:spcBef>
            </a:pPr>
            <a:r>
              <a:rPr sz="2160" spc="-24" dirty="0">
                <a:cs typeface="Calibri"/>
              </a:rPr>
              <a:t>Build </a:t>
            </a:r>
            <a:r>
              <a:rPr sz="2160" spc="-12" dirty="0">
                <a:cs typeface="Calibri"/>
              </a:rPr>
              <a:t>(CodeBuild)</a:t>
            </a:r>
            <a:endParaRPr sz="2160">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310895" marR="302514" indent="370332">
              <a:lnSpc>
                <a:spcPts val="2532"/>
              </a:lnSpc>
              <a:spcBef>
                <a:spcPts val="6"/>
              </a:spcBef>
            </a:pPr>
            <a:r>
              <a:rPr sz="2160" spc="-12" dirty="0">
                <a:cs typeface="Calibri"/>
              </a:rPr>
              <a:t>Deploy (CodeDeploy)</a:t>
            </a:r>
            <a:endParaRPr sz="2160">
              <a:cs typeface="Calibri"/>
            </a:endParaRPr>
          </a:p>
        </p:txBody>
      </p:sp>
      <p:pic>
        <p:nvPicPr>
          <p:cNvPr id="9" name="object 9"/>
          <p:cNvPicPr/>
          <p:nvPr/>
        </p:nvPicPr>
        <p:blipFill>
          <a:blip r:embed="rId3"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marL="4230624" marR="4256532" algn="ctr">
              <a:lnSpc>
                <a:spcPts val="1068"/>
              </a:lnSpc>
              <a:spcBef>
                <a:spcPts val="660"/>
              </a:spcBef>
            </a:pPr>
            <a:r>
              <a:rPr sz="960" b="1" dirty="0">
                <a:cs typeface="Arial"/>
              </a:rPr>
              <a:t>Amazon</a:t>
            </a:r>
            <a:r>
              <a:rPr sz="960" b="1" spc="-36" dirty="0">
                <a:cs typeface="Arial"/>
              </a:rPr>
              <a:t> </a:t>
            </a:r>
            <a:r>
              <a:rPr sz="960" b="1" spc="-30" dirty="0">
                <a:cs typeface="Arial"/>
              </a:rPr>
              <a:t>S3</a:t>
            </a:r>
            <a:r>
              <a:rPr sz="960" b="1" spc="-12" dirty="0">
                <a:cs typeface="Arial"/>
              </a:rPr>
              <a:t> bucket</a:t>
            </a:r>
            <a:endParaRPr sz="960">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cs typeface="Calibri"/>
              </a:rPr>
              <a:t>trigger</a:t>
            </a:r>
            <a:endParaRPr sz="2160">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activity xmlns="123d333b-f925-4dfc-8e09-c18ba2073d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28617</TotalTime>
  <Words>3913</Words>
  <Application>Microsoft Office PowerPoint</Application>
  <PresentationFormat>กำหนดเอง</PresentationFormat>
  <Paragraphs>752</Paragraphs>
  <Slides>98</Slides>
  <Notes>51</Notes>
  <HiddenSlides>3</HiddenSlides>
  <MMClips>1</MMClips>
  <ScaleCrop>false</ScaleCrop>
  <HeadingPairs>
    <vt:vector size="6" baseType="variant">
      <vt:variant>
        <vt:lpstr>ฟอนต์ที่ถูกใช้</vt:lpstr>
      </vt:variant>
      <vt:variant>
        <vt:i4>12</vt:i4>
      </vt:variant>
      <vt:variant>
        <vt:lpstr>ธีม</vt:lpstr>
      </vt:variant>
      <vt:variant>
        <vt:i4>1</vt:i4>
      </vt:variant>
      <vt:variant>
        <vt:lpstr>ชื่อเรื่องสไลด์</vt:lpstr>
      </vt:variant>
      <vt:variant>
        <vt:i4>98</vt:i4>
      </vt:variant>
    </vt:vector>
  </HeadingPairs>
  <TitlesOfParts>
    <vt:vector size="111" baseType="lpstr">
      <vt:lpstr>Amazon Ember</vt:lpstr>
      <vt:lpstr>Amazon Ember Light</vt:lpstr>
      <vt:lpstr>Amazon Ember Regular</vt:lpstr>
      <vt:lpstr>-apple-system</vt:lpstr>
      <vt:lpstr>Arial</vt:lpstr>
      <vt:lpstr>Calibri</vt:lpstr>
      <vt:lpstr>Consolas</vt:lpstr>
      <vt:lpstr>Gill Sans MT</vt:lpstr>
      <vt:lpstr>Helvetica Neue</vt:lpstr>
      <vt:lpstr>Times New Roman</vt:lpstr>
      <vt:lpstr>Trebuchet MS</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Learning Path</vt:lpstr>
      <vt:lpstr>Learning Path</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AWS LAMBDA BEST PRACTICES </vt:lpstr>
      <vt:lpstr>Serverless Computing </vt:lpstr>
      <vt:lpstr>Serverless: Lambda</vt:lpstr>
      <vt:lpstr>AWS serverless web architecture</vt:lpstr>
      <vt:lpstr>Options for architecting your microservices</vt:lpstr>
      <vt:lpstr>Containers: ECS, EKS, Fargate</vt:lpstr>
      <vt:lpstr>AWS container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 basic serverless web application</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1. Configuring an ALB to Invoke a Lambda Function</vt:lpstr>
      <vt:lpstr>2. Packaging Libraries with Lambda Layers</vt:lpstr>
      <vt:lpstr>งานนำเสนอ PowerPoint</vt:lpstr>
      <vt:lpstr>3. Invoking Lambda Functions on a Schedule</vt:lpstr>
      <vt:lpstr>4. Configuring a Lambda Function to Access an EFS File System</vt:lpstr>
      <vt:lpstr>File system limitations</vt:lpstr>
      <vt:lpstr>The solution</vt:lpstr>
      <vt:lpstr>How it works</vt:lpstr>
      <vt:lpstr>5. Running Trusted Code in Lambda Using AWS Signer</vt:lpstr>
      <vt:lpstr>งานนำเสนอ PowerPoint</vt:lpstr>
      <vt:lpstr>งานนำเสนอ PowerPoint</vt:lpstr>
      <vt:lpstr>งานนำเสนอ PowerPoint</vt:lpstr>
      <vt:lpstr>6. Packaging Lambda Code in a Container Image</vt:lpstr>
      <vt:lpstr>7. Automating CSV Import into DynamoDB  from S3 with Lambda</vt:lpstr>
      <vt:lpstr>งานนำเสนอ PowerPoint</vt:lpstr>
      <vt:lpstr>งานนำเสนอ PowerPoint</vt:lpstr>
      <vt:lpstr>8. Reducing Lambda Startup Times with Provisioned Concurrency</vt:lpstr>
      <vt:lpstr>Configuring reserved concurrency </vt:lpstr>
      <vt:lpstr>งานนำเสนอ PowerPoint</vt:lpstr>
      <vt:lpstr>9. Accessing VPC Resources with Lambda</vt:lpstr>
      <vt:lpstr>งานนำเสนอ PowerPoint</vt:lpstr>
      <vt:lpstr>งานนำเสนอ PowerPoint</vt:lpstr>
      <vt:lpstr>Q&amp;A</vt:lpstr>
      <vt:lpstr>งานนำเสนอ PowerPoint</vt:lpstr>
      <vt:lpstr>Day 2 – Container Services on AWS ECS, ECR</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Container</vt:lpstr>
      <vt:lpstr>AWS Copilot</vt:lpstr>
      <vt:lpstr>AWS Copilot is the command line tool for AWS Fargate</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SDLC Automation (Systems development life cycle)</vt:lpstr>
      <vt:lpstr>Continuous Integration</vt:lpstr>
      <vt:lpstr>Continuous Delivery</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318</cp:revision>
  <dcterms:created xsi:type="dcterms:W3CDTF">2016-06-17T18:22:10Z</dcterms:created>
  <dcterms:modified xsi:type="dcterms:W3CDTF">2023-05-22T05:35:37Z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